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7" r:id="rId71"/>
    <p:sldId id="298" r:id="rId72"/>
    <p:sldId id="299" r:id="rId73"/>
    <p:sldId id="300" r:id="rId74"/>
    <p:sldId id="301" r:id="rId75"/>
    <p:sldId id="302" r:id="rId76"/>
    <p:sldId id="303" r:id="rId77"/>
    <p:sldId id="304" r:id="rId78"/>
    <p:sldId id="305" r:id="rId79"/>
    <p:sldId id="306" r:id="rId80"/>
    <p:sldId id="307" r:id="rId81"/>
    <p:sldId id="308" r:id="rId8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uez One" charset="1" panose="00000500000000000000"/>
      <p:regular r:id="rId10"/>
    </p:embeddedFont>
    <p:embeddedFont>
      <p:font typeface="IBM Plex Sans" charset="1" panose="020B0503050203000203"/>
      <p:regular r:id="rId11"/>
    </p:embeddedFont>
    <p:embeddedFont>
      <p:font typeface="IBM Plex Sans Bold" charset="1" panose="020B0803050203000203"/>
      <p:regular r:id="rId12"/>
    </p:embeddedFont>
    <p:embeddedFont>
      <p:font typeface="IBM Plex Sans Italics" charset="1" panose="020B0503050203000203"/>
      <p:regular r:id="rId13"/>
    </p:embeddedFont>
    <p:embeddedFont>
      <p:font typeface="IBM Plex Sans Bold Italics" charset="1" panose="020B0803050203000203"/>
      <p:regular r:id="rId14"/>
    </p:embeddedFont>
    <p:embeddedFont>
      <p:font typeface="Solway" charset="1" panose="00000500000000000000"/>
      <p:regular r:id="rId15"/>
    </p:embeddedFont>
    <p:embeddedFont>
      <p:font typeface="Solway Bold" charset="1" panose="00000900000000000000"/>
      <p:regular r:id="rId16"/>
    </p:embeddedFont>
    <p:embeddedFont>
      <p:font typeface="Open Sans Light" charset="1" panose="020B0306030504020204"/>
      <p:regular r:id="rId17"/>
    </p:embeddedFont>
    <p:embeddedFont>
      <p:font typeface="Open Sans Light Bold" charset="1" panose="020B08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Light Bold Italics" charset="1" panose="020B0806030504020204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  <p:embeddedFont>
      <p:font typeface="Garet" charset="1" panose="00000000000000000000"/>
      <p:regular r:id="rId25"/>
    </p:embeddedFont>
    <p:embeddedFont>
      <p:font typeface="Garet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notesMasters/notesMaster1.xml" Type="http://schemas.openxmlformats.org/officeDocument/2006/relationships/notesMaster"/><Relationship Id="rId44" Target="theme/theme2.xml" Type="http://schemas.openxmlformats.org/officeDocument/2006/relationships/theme"/><Relationship Id="rId45" Target="notesSlides/notesSlide1.xml" Type="http://schemas.openxmlformats.org/officeDocument/2006/relationships/notes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54" Target="slides/slide25.xml" Type="http://schemas.openxmlformats.org/officeDocument/2006/relationships/slide"/><Relationship Id="rId55" Target="slides/slide26.xml" Type="http://schemas.openxmlformats.org/officeDocument/2006/relationships/slide"/><Relationship Id="rId56" Target="slides/slide27.xml" Type="http://schemas.openxmlformats.org/officeDocument/2006/relationships/slide"/><Relationship Id="rId57" Target="slides/slide28.xml" Type="http://schemas.openxmlformats.org/officeDocument/2006/relationships/slide"/><Relationship Id="rId58" Target="slides/slide29.xml" Type="http://schemas.openxmlformats.org/officeDocument/2006/relationships/slide"/><Relationship Id="rId59" Target="slides/slide30.xml" Type="http://schemas.openxmlformats.org/officeDocument/2006/relationships/slide"/><Relationship Id="rId6" Target="fonts/font6.fntdata" Type="http://schemas.openxmlformats.org/officeDocument/2006/relationships/font"/><Relationship Id="rId60" Target="slides/slide31.xml" Type="http://schemas.openxmlformats.org/officeDocument/2006/relationships/slide"/><Relationship Id="rId61" Target="slides/slide32.xml" Type="http://schemas.openxmlformats.org/officeDocument/2006/relationships/slide"/><Relationship Id="rId62" Target="slides/slide33.xml" Type="http://schemas.openxmlformats.org/officeDocument/2006/relationships/slide"/><Relationship Id="rId63" Target="slides/slide34.xml" Type="http://schemas.openxmlformats.org/officeDocument/2006/relationships/slide"/><Relationship Id="rId64" Target="slides/slide35.xml" Type="http://schemas.openxmlformats.org/officeDocument/2006/relationships/slide"/><Relationship Id="rId65" Target="slides/slide36.xml" Type="http://schemas.openxmlformats.org/officeDocument/2006/relationships/slide"/><Relationship Id="rId66" Target="slides/slide37.xml" Type="http://schemas.openxmlformats.org/officeDocument/2006/relationships/slide"/><Relationship Id="rId67" Target="slides/slide38.xml" Type="http://schemas.openxmlformats.org/officeDocument/2006/relationships/slide"/><Relationship Id="rId68" Target="slides/slide39.xml" Type="http://schemas.openxmlformats.org/officeDocument/2006/relationships/slide"/><Relationship Id="rId69" Target="slides/slide40.xml" Type="http://schemas.openxmlformats.org/officeDocument/2006/relationships/slide"/><Relationship Id="rId7" Target="fonts/font7.fntdata" Type="http://schemas.openxmlformats.org/officeDocument/2006/relationships/font"/><Relationship Id="rId70" Target="slides/slide41.xml" Type="http://schemas.openxmlformats.org/officeDocument/2006/relationships/slide"/><Relationship Id="rId71" Target="slides/slide42.xml" Type="http://schemas.openxmlformats.org/officeDocument/2006/relationships/slide"/><Relationship Id="rId72" Target="slides/slide43.xml" Type="http://schemas.openxmlformats.org/officeDocument/2006/relationships/slide"/><Relationship Id="rId73" Target="slides/slide44.xml" Type="http://schemas.openxmlformats.org/officeDocument/2006/relationships/slide"/><Relationship Id="rId74" Target="slides/slide45.xml" Type="http://schemas.openxmlformats.org/officeDocument/2006/relationships/slide"/><Relationship Id="rId75" Target="slides/slide46.xml" Type="http://schemas.openxmlformats.org/officeDocument/2006/relationships/slide"/><Relationship Id="rId76" Target="slides/slide47.xml" Type="http://schemas.openxmlformats.org/officeDocument/2006/relationships/slide"/><Relationship Id="rId77" Target="slides/slide48.xml" Type="http://schemas.openxmlformats.org/officeDocument/2006/relationships/slide"/><Relationship Id="rId78" Target="slides/slide49.xml" Type="http://schemas.openxmlformats.org/officeDocument/2006/relationships/slide"/><Relationship Id="rId79" Target="slides/slide50.xml" Type="http://schemas.openxmlformats.org/officeDocument/2006/relationships/slide"/><Relationship Id="rId8" Target="fonts/font8.fntdata" Type="http://schemas.openxmlformats.org/officeDocument/2006/relationships/font"/><Relationship Id="rId80" Target="slides/slide51.xml" Type="http://schemas.openxmlformats.org/officeDocument/2006/relationships/slide"/><Relationship Id="rId81" Target="slides/slide52.xml" Type="http://schemas.openxmlformats.org/officeDocument/2006/relationships/slide"/><Relationship Id="rId82" Target="slides/slide53.xml" Type="http://schemas.openxmlformats.org/officeDocument/2006/relationships/slide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svg" Type="http://schemas.openxmlformats.org/officeDocument/2006/relationships/image"/><Relationship Id="rId12" Target="../media/image98.png" Type="http://schemas.openxmlformats.org/officeDocument/2006/relationships/image"/><Relationship Id="rId13" Target="../media/image99.svg" Type="http://schemas.openxmlformats.org/officeDocument/2006/relationships/image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100.png" Type="http://schemas.openxmlformats.org/officeDocument/2006/relationships/image"/><Relationship Id="rId5" Target="../media/image101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102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111.png" Type="http://schemas.openxmlformats.org/officeDocument/2006/relationships/image"/><Relationship Id="rId5" Target="../media/image112.svg" Type="http://schemas.openxmlformats.org/officeDocument/2006/relationships/image"/><Relationship Id="rId6" Target="../media/image100.png" Type="http://schemas.openxmlformats.org/officeDocument/2006/relationships/image"/><Relationship Id="rId7" Target="../media/image101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11" Target="../media/image116.svg" Type="http://schemas.openxmlformats.org/officeDocument/2006/relationships/image"/><Relationship Id="rId12" Target="../media/image117.png" Type="http://schemas.openxmlformats.org/officeDocument/2006/relationships/image"/><Relationship Id="rId13" Target="../media/image118.sv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113.png" Type="http://schemas.openxmlformats.org/officeDocument/2006/relationships/image"/><Relationship Id="rId9" Target="../media/image11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Relationship Id="rId3" Target="../media/image120.svg" Type="http://schemas.openxmlformats.org/officeDocument/2006/relationships/image"/><Relationship Id="rId4" Target="../media/image121.png" Type="http://schemas.openxmlformats.org/officeDocument/2006/relationships/image"/><Relationship Id="rId5" Target="../media/image122.svg" Type="http://schemas.openxmlformats.org/officeDocument/2006/relationships/image"/><Relationship Id="rId6" Target="../media/image123.png" Type="http://schemas.openxmlformats.org/officeDocument/2006/relationships/image"/><Relationship Id="rId7" Target="../media/image124.png" Type="http://schemas.openxmlformats.org/officeDocument/2006/relationships/image"/><Relationship Id="rId8" Target="../media/image125.png" Type="http://schemas.openxmlformats.org/officeDocument/2006/relationships/image"/><Relationship Id="rId9" Target="../media/image126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8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png" Type="http://schemas.openxmlformats.org/officeDocument/2006/relationships/image"/><Relationship Id="rId3" Target="../media/image131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100.png" Type="http://schemas.openxmlformats.org/officeDocument/2006/relationships/image"/><Relationship Id="rId5" Target="../media/image101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5.png" Type="http://schemas.openxmlformats.org/officeDocument/2006/relationships/image"/><Relationship Id="rId5" Target="../media/image1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95032" y="1099677"/>
            <a:ext cx="9464268" cy="808764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12310">
            <a:off x="1097887" y="5679154"/>
            <a:ext cx="6649542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97908" y="4746746"/>
            <a:ext cx="6883830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ETZ - GDP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97908" y="4548315"/>
            <a:ext cx="6649585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45448" y="8013023"/>
            <a:ext cx="6620179" cy="173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5"/>
              </a:lnSpc>
            </a:pPr>
            <a:r>
              <a:rPr lang="en-US" sz="2468">
                <a:solidFill>
                  <a:srgbClr val="000000"/>
                </a:solidFill>
                <a:latin typeface="Suez One Bold"/>
              </a:rPr>
              <a:t>Data Science presentation by:</a:t>
            </a:r>
          </a:p>
          <a:p>
            <a:pPr>
              <a:lnSpc>
                <a:spcPts val="3455"/>
              </a:lnSpc>
            </a:pPr>
            <a:r>
              <a:rPr lang="en-US" sz="2468">
                <a:solidFill>
                  <a:srgbClr val="000000"/>
                </a:solidFill>
                <a:latin typeface="Suez One Bold"/>
              </a:rPr>
              <a:t>Eytan Rahlin</a:t>
            </a:r>
          </a:p>
          <a:p>
            <a:pPr>
              <a:lnSpc>
                <a:spcPts val="3455"/>
              </a:lnSpc>
            </a:pPr>
            <a:r>
              <a:rPr lang="en-US" sz="2468">
                <a:solidFill>
                  <a:srgbClr val="000000"/>
                </a:solidFill>
                <a:latin typeface="Suez One Bold"/>
              </a:rPr>
              <a:t>Tony Hasson</a:t>
            </a:r>
          </a:p>
          <a:p>
            <a:pPr>
              <a:lnSpc>
                <a:spcPts val="3455"/>
              </a:lnSpc>
            </a:pPr>
            <a:r>
              <a:rPr lang="en-US" sz="2468">
                <a:solidFill>
                  <a:srgbClr val="000000"/>
                </a:solidFill>
                <a:latin typeface="Suez One Bold"/>
              </a:rPr>
              <a:t>Ziv Simchoni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65753"/>
            <a:ext cx="8029363" cy="39745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8696" y="239087"/>
            <a:ext cx="10297423" cy="162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WHAT HAVE WE LEARNED FROM VIEWING OUR DATA?</a:t>
            </a:r>
          </a:p>
        </p:txBody>
      </p:sp>
      <p:sp>
        <p:nvSpPr>
          <p:cNvPr name="AutoShape 3" id="3"/>
          <p:cNvSpPr/>
          <p:nvPr/>
        </p:nvSpPr>
        <p:spPr>
          <a:xfrm rot="8307">
            <a:off x="900714" y="1842125"/>
            <a:ext cx="9853388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4670" y="3166607"/>
            <a:ext cx="8096129" cy="60916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7148" t="0" r="22832" b="0"/>
          <a:stretch>
            <a:fillRect/>
          </a:stretch>
        </p:blipFill>
        <p:spPr>
          <a:xfrm flipH="false" flipV="false" rot="0">
            <a:off x="8865469" y="2814694"/>
            <a:ext cx="9422531" cy="673562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88056" y="2390675"/>
            <a:ext cx="8951374" cy="86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3"/>
              </a:lnSpc>
              <a:spcBef>
                <a:spcPct val="0"/>
              </a:spcBef>
            </a:pPr>
            <a:r>
              <a:rPr lang="en-US" u="none" sz="2495">
                <a:solidFill>
                  <a:srgbClr val="000000"/>
                </a:solidFill>
                <a:latin typeface="IBM Plex Sans"/>
              </a:rPr>
              <a:t>Asia had a large increase and almost surpassed North America.</a:t>
            </a:r>
          </a:p>
          <a:p>
            <a:pPr algn="l" marL="0" indent="0" lvl="0">
              <a:lnSpc>
                <a:spcPts val="3493"/>
              </a:lnSpc>
              <a:spcBef>
                <a:spcPct val="0"/>
              </a:spcBef>
            </a:pPr>
            <a:r>
              <a:rPr lang="en-US" u="none" sz="2495">
                <a:solidFill>
                  <a:srgbClr val="000000"/>
                </a:solidFill>
                <a:latin typeface="IBM Plex Sans"/>
              </a:rPr>
              <a:t>Overall, education improves as the years go by.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6830" y="2390675"/>
            <a:ext cx="5905219" cy="42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3"/>
              </a:lnSpc>
              <a:spcBef>
                <a:spcPct val="0"/>
              </a:spcBef>
            </a:pPr>
            <a:r>
              <a:rPr lang="en-US" u="none" sz="2495">
                <a:solidFill>
                  <a:srgbClr val="000000"/>
                </a:solidFill>
                <a:latin typeface="IBM Plex Sans"/>
              </a:rPr>
              <a:t>Africa has the most countries in the world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14041" y="-106078"/>
            <a:ext cx="13459918" cy="34997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14041" y="3393641"/>
            <a:ext cx="13459918" cy="349971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14041" y="6787281"/>
            <a:ext cx="13459918" cy="349971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919527" y="304452"/>
            <a:ext cx="3186195" cy="2762191"/>
            <a:chOff x="0" y="0"/>
            <a:chExt cx="5690043" cy="493283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690043" cy="4932838"/>
            </a:xfrm>
            <a:custGeom>
              <a:avLst/>
              <a:gdLst/>
              <a:ahLst/>
              <a:cxnLst/>
              <a:rect r="r" b="b" t="t" l="l"/>
              <a:pathLst>
                <a:path h="4932838" w="5690043">
                  <a:moveTo>
                    <a:pt x="0" y="0"/>
                  </a:moveTo>
                  <a:lnTo>
                    <a:pt x="0" y="4932838"/>
                  </a:lnTo>
                  <a:lnTo>
                    <a:pt x="5690043" y="4932838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4871878"/>
                  </a:moveTo>
                  <a:lnTo>
                    <a:pt x="59690" y="4871878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4871878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116159" y="422532"/>
            <a:ext cx="2792931" cy="24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Arimo"/>
              </a:rPr>
              <a:t>The Philippines’ biggest export products by value in 2020 were electronic circuits, computers, computer parts and accessories, insulated wire or cable and printing machinery.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28290" y="673215"/>
            <a:ext cx="2989563" cy="1381096"/>
            <a:chOff x="0" y="0"/>
            <a:chExt cx="5338889" cy="24664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338888" cy="2466419"/>
            </a:xfrm>
            <a:custGeom>
              <a:avLst/>
              <a:gdLst/>
              <a:ahLst/>
              <a:cxnLst/>
              <a:rect r="r" b="b" t="t" l="l"/>
              <a:pathLst>
                <a:path h="2466419" w="5338888">
                  <a:moveTo>
                    <a:pt x="0" y="0"/>
                  </a:moveTo>
                  <a:lnTo>
                    <a:pt x="0" y="2466419"/>
                  </a:lnTo>
                  <a:lnTo>
                    <a:pt x="5338888" y="2466419"/>
                  </a:lnTo>
                  <a:lnTo>
                    <a:pt x="5338888" y="0"/>
                  </a:lnTo>
                  <a:lnTo>
                    <a:pt x="0" y="0"/>
                  </a:lnTo>
                  <a:close/>
                  <a:moveTo>
                    <a:pt x="5277929" y="2405459"/>
                  </a:moveTo>
                  <a:lnTo>
                    <a:pt x="59690" y="2405459"/>
                  </a:lnTo>
                  <a:lnTo>
                    <a:pt x="59690" y="59690"/>
                  </a:lnTo>
                  <a:lnTo>
                    <a:pt x="5277929" y="59690"/>
                  </a:lnTo>
                  <a:lnTo>
                    <a:pt x="5277929" y="2405459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76031" y="767815"/>
            <a:ext cx="2694081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rimo"/>
              </a:rPr>
              <a:t>Avg: 22.2%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Israel is above avg with: 28%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28290" y="4394400"/>
            <a:ext cx="3186195" cy="1498200"/>
            <a:chOff x="0" y="0"/>
            <a:chExt cx="5690043" cy="267555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90043" cy="2675550"/>
            </a:xfrm>
            <a:custGeom>
              <a:avLst/>
              <a:gdLst/>
              <a:ahLst/>
              <a:cxnLst/>
              <a:rect r="r" b="b" t="t" l="l"/>
              <a:pathLst>
                <a:path h="2675550" w="5690043">
                  <a:moveTo>
                    <a:pt x="0" y="0"/>
                  </a:moveTo>
                  <a:lnTo>
                    <a:pt x="0" y="2675550"/>
                  </a:lnTo>
                  <a:lnTo>
                    <a:pt x="5690043" y="2675550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2614590"/>
                  </a:moveTo>
                  <a:lnTo>
                    <a:pt x="59690" y="2614590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2614590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24922" y="4547552"/>
            <a:ext cx="2792931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Avg: 72.4 years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Europe with the highest: 78 years old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28290" y="7280647"/>
            <a:ext cx="3186195" cy="1702526"/>
            <a:chOff x="0" y="0"/>
            <a:chExt cx="5690043" cy="304044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5690043" cy="3040443"/>
            </a:xfrm>
            <a:custGeom>
              <a:avLst/>
              <a:gdLst/>
              <a:ahLst/>
              <a:cxnLst/>
              <a:rect r="r" b="b" t="t" l="l"/>
              <a:pathLst>
                <a:path h="3040443" w="5690043">
                  <a:moveTo>
                    <a:pt x="0" y="0"/>
                  </a:moveTo>
                  <a:lnTo>
                    <a:pt x="0" y="3040443"/>
                  </a:lnTo>
                  <a:lnTo>
                    <a:pt x="5690043" y="3040443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2979483"/>
                  </a:moveTo>
                  <a:lnTo>
                    <a:pt x="59690" y="2979483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2979483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26606" y="7377530"/>
            <a:ext cx="2989563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Open Sans"/>
              </a:rPr>
              <a:t>USA spent in 2020  429 Billions$ on military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Open Sans"/>
              </a:rPr>
              <a:t>4 times more the the next big spender: Japan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919527" y="4203147"/>
            <a:ext cx="3186195" cy="1498200"/>
            <a:chOff x="0" y="0"/>
            <a:chExt cx="5690043" cy="267555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5690043" cy="2675550"/>
            </a:xfrm>
            <a:custGeom>
              <a:avLst/>
              <a:gdLst/>
              <a:ahLst/>
              <a:cxnLst/>
              <a:rect r="r" b="b" t="t" l="l"/>
              <a:pathLst>
                <a:path h="2675550" w="5690043">
                  <a:moveTo>
                    <a:pt x="0" y="0"/>
                  </a:moveTo>
                  <a:lnTo>
                    <a:pt x="0" y="2675550"/>
                  </a:lnTo>
                  <a:lnTo>
                    <a:pt x="5690043" y="2675550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2614590"/>
                  </a:moveTo>
                  <a:lnTo>
                    <a:pt x="59690" y="2614590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2614590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116159" y="4317882"/>
            <a:ext cx="2792931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Open Sans"/>
              </a:rPr>
              <a:t>Life expectancy difference between Top 5 and Bottom 5 countries is more than 30 year!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14041" y="-106078"/>
            <a:ext cx="13459918" cy="34997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14041" y="3393641"/>
            <a:ext cx="13459918" cy="349971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14041" y="6787281"/>
            <a:ext cx="13459918" cy="349971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919527" y="304452"/>
            <a:ext cx="3186195" cy="2762191"/>
            <a:chOff x="0" y="0"/>
            <a:chExt cx="5690043" cy="493283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690043" cy="4932838"/>
            </a:xfrm>
            <a:custGeom>
              <a:avLst/>
              <a:gdLst/>
              <a:ahLst/>
              <a:cxnLst/>
              <a:rect r="r" b="b" t="t" l="l"/>
              <a:pathLst>
                <a:path h="4932838" w="5690043">
                  <a:moveTo>
                    <a:pt x="0" y="0"/>
                  </a:moveTo>
                  <a:lnTo>
                    <a:pt x="0" y="4932838"/>
                  </a:lnTo>
                  <a:lnTo>
                    <a:pt x="5690043" y="4932838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4871878"/>
                  </a:moveTo>
                  <a:lnTo>
                    <a:pt x="59690" y="4871878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4871878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116159" y="422532"/>
            <a:ext cx="2792931" cy="24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Arimo"/>
              </a:rPr>
              <a:t>The Philippines’ biggest export products by value in 2020 were electronic circuits, computers, computer parts and accessories, insulated wire or cable and printing machinery.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28290" y="673215"/>
            <a:ext cx="2989563" cy="1381096"/>
            <a:chOff x="0" y="0"/>
            <a:chExt cx="5338889" cy="24664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338888" cy="2466419"/>
            </a:xfrm>
            <a:custGeom>
              <a:avLst/>
              <a:gdLst/>
              <a:ahLst/>
              <a:cxnLst/>
              <a:rect r="r" b="b" t="t" l="l"/>
              <a:pathLst>
                <a:path h="2466419" w="5338888">
                  <a:moveTo>
                    <a:pt x="0" y="0"/>
                  </a:moveTo>
                  <a:lnTo>
                    <a:pt x="0" y="2466419"/>
                  </a:lnTo>
                  <a:lnTo>
                    <a:pt x="5338888" y="2466419"/>
                  </a:lnTo>
                  <a:lnTo>
                    <a:pt x="5338888" y="0"/>
                  </a:lnTo>
                  <a:lnTo>
                    <a:pt x="0" y="0"/>
                  </a:lnTo>
                  <a:close/>
                  <a:moveTo>
                    <a:pt x="5277929" y="2405459"/>
                  </a:moveTo>
                  <a:lnTo>
                    <a:pt x="59690" y="2405459"/>
                  </a:lnTo>
                  <a:lnTo>
                    <a:pt x="59690" y="59690"/>
                  </a:lnTo>
                  <a:lnTo>
                    <a:pt x="5277929" y="59690"/>
                  </a:lnTo>
                  <a:lnTo>
                    <a:pt x="5277929" y="2405459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76031" y="767815"/>
            <a:ext cx="2694081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rimo"/>
              </a:rPr>
              <a:t>Avg: 22.2%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Israel is above avg with: 28%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28290" y="4394400"/>
            <a:ext cx="3186195" cy="1498200"/>
            <a:chOff x="0" y="0"/>
            <a:chExt cx="5690043" cy="267555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90043" cy="2675550"/>
            </a:xfrm>
            <a:custGeom>
              <a:avLst/>
              <a:gdLst/>
              <a:ahLst/>
              <a:cxnLst/>
              <a:rect r="r" b="b" t="t" l="l"/>
              <a:pathLst>
                <a:path h="2675550" w="5690043">
                  <a:moveTo>
                    <a:pt x="0" y="0"/>
                  </a:moveTo>
                  <a:lnTo>
                    <a:pt x="0" y="2675550"/>
                  </a:lnTo>
                  <a:lnTo>
                    <a:pt x="5690043" y="2675550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2614590"/>
                  </a:moveTo>
                  <a:lnTo>
                    <a:pt x="59690" y="2614590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2614590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24922" y="4547552"/>
            <a:ext cx="2792931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Avg: 72.4 years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Europe with the highest: 78 years old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28290" y="7280647"/>
            <a:ext cx="3186195" cy="1702526"/>
            <a:chOff x="0" y="0"/>
            <a:chExt cx="5690043" cy="304044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5690043" cy="3040443"/>
            </a:xfrm>
            <a:custGeom>
              <a:avLst/>
              <a:gdLst/>
              <a:ahLst/>
              <a:cxnLst/>
              <a:rect r="r" b="b" t="t" l="l"/>
              <a:pathLst>
                <a:path h="3040443" w="5690043">
                  <a:moveTo>
                    <a:pt x="0" y="0"/>
                  </a:moveTo>
                  <a:lnTo>
                    <a:pt x="0" y="3040443"/>
                  </a:lnTo>
                  <a:lnTo>
                    <a:pt x="5690043" y="3040443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2979483"/>
                  </a:moveTo>
                  <a:lnTo>
                    <a:pt x="59690" y="2979483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2979483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26606" y="7377530"/>
            <a:ext cx="2989563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Open Sans"/>
              </a:rPr>
              <a:t>USA spent in 2020  429 Billions$ on military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Open Sans"/>
              </a:rPr>
              <a:t>4 times more the the next big spender: Japan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919527" y="4203147"/>
            <a:ext cx="3186195" cy="1498200"/>
            <a:chOff x="0" y="0"/>
            <a:chExt cx="5690043" cy="267555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5690043" cy="2675550"/>
            </a:xfrm>
            <a:custGeom>
              <a:avLst/>
              <a:gdLst/>
              <a:ahLst/>
              <a:cxnLst/>
              <a:rect r="r" b="b" t="t" l="l"/>
              <a:pathLst>
                <a:path h="2675550" w="5690043">
                  <a:moveTo>
                    <a:pt x="0" y="0"/>
                  </a:moveTo>
                  <a:lnTo>
                    <a:pt x="0" y="2675550"/>
                  </a:lnTo>
                  <a:lnTo>
                    <a:pt x="5690043" y="2675550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2614590"/>
                  </a:moveTo>
                  <a:lnTo>
                    <a:pt x="59690" y="2614590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2614590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116159" y="4317882"/>
            <a:ext cx="2792931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Open Sans"/>
              </a:rPr>
              <a:t>Life expectancy difference between Top 5 and Bottom 5 countries is more than 30 year!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8" t="0" r="0" b="0"/>
          <a:stretch>
            <a:fillRect/>
          </a:stretch>
        </p:blipFill>
        <p:spPr>
          <a:xfrm flipH="false" flipV="false" rot="0">
            <a:off x="0" y="447258"/>
            <a:ext cx="18288000" cy="998221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5399999">
            <a:off x="10268759" y="5414555"/>
            <a:ext cx="7956717" cy="0"/>
          </a:xfrm>
          <a:prstGeom prst="line">
            <a:avLst/>
          </a:prstGeom>
          <a:ln cap="rnd" w="476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244347" y="1207506"/>
            <a:ext cx="2005541" cy="25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Open Sans"/>
              </a:rPr>
              <a:t>2008 Financial Crisis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04296" y="399633"/>
            <a:ext cx="287940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Total GDP per Continent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861" t="0" r="4861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5399999">
            <a:off x="10255316" y="5781865"/>
            <a:ext cx="6770538" cy="0"/>
          </a:xfrm>
          <a:prstGeom prst="line">
            <a:avLst/>
          </a:prstGeom>
          <a:ln cap="rnd" w="476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645256" y="2167905"/>
            <a:ext cx="1990658" cy="25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Open Sans"/>
              </a:rPr>
              <a:t>2008 Financial Crisis</a:t>
            </a:r>
            <a:r>
              <a:rPr lang="en-US" sz="1470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098700" y="6613408"/>
            <a:ext cx="1823820" cy="654067"/>
            <a:chOff x="0" y="0"/>
            <a:chExt cx="4372005" cy="156790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372005" cy="1567909"/>
            </a:xfrm>
            <a:custGeom>
              <a:avLst/>
              <a:gdLst/>
              <a:ahLst/>
              <a:cxnLst/>
              <a:rect r="r" b="b" t="t" l="l"/>
              <a:pathLst>
                <a:path h="1567909" w="4372005">
                  <a:moveTo>
                    <a:pt x="0" y="0"/>
                  </a:moveTo>
                  <a:lnTo>
                    <a:pt x="0" y="1567909"/>
                  </a:lnTo>
                  <a:lnTo>
                    <a:pt x="4372005" y="1567909"/>
                  </a:lnTo>
                  <a:lnTo>
                    <a:pt x="4372005" y="0"/>
                  </a:lnTo>
                  <a:lnTo>
                    <a:pt x="0" y="0"/>
                  </a:lnTo>
                  <a:close/>
                  <a:moveTo>
                    <a:pt x="4311045" y="1506949"/>
                  </a:moveTo>
                  <a:lnTo>
                    <a:pt x="59690" y="1506949"/>
                  </a:lnTo>
                  <a:lnTo>
                    <a:pt x="59690" y="59690"/>
                  </a:lnTo>
                  <a:lnTo>
                    <a:pt x="4311045" y="59690"/>
                  </a:lnTo>
                  <a:lnTo>
                    <a:pt x="4311045" y="1506949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185038" y="6672424"/>
            <a:ext cx="1608895" cy="83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Open Sans"/>
              </a:rPr>
              <a:t>1.3  Billion$</a:t>
            </a:r>
          </a:p>
          <a:p>
            <a:pPr algn="ctr">
              <a:lnSpc>
                <a:spcPts val="3345"/>
              </a:lnSpc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8983860">
            <a:off x="2057355" y="7592925"/>
            <a:ext cx="2262270" cy="54860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984833">
            <a:off x="13759775" y="612025"/>
            <a:ext cx="2593973" cy="62903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2068179" y="316155"/>
            <a:ext cx="1695233" cy="654067"/>
            <a:chOff x="0" y="0"/>
            <a:chExt cx="4063761" cy="1567909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063761" cy="1567909"/>
            </a:xfrm>
            <a:custGeom>
              <a:avLst/>
              <a:gdLst/>
              <a:ahLst/>
              <a:cxnLst/>
              <a:rect r="r" b="b" t="t" l="l"/>
              <a:pathLst>
                <a:path h="1567909" w="4063761">
                  <a:moveTo>
                    <a:pt x="0" y="0"/>
                  </a:moveTo>
                  <a:lnTo>
                    <a:pt x="0" y="1567909"/>
                  </a:lnTo>
                  <a:lnTo>
                    <a:pt x="4063761" y="1567909"/>
                  </a:lnTo>
                  <a:lnTo>
                    <a:pt x="4063761" y="0"/>
                  </a:lnTo>
                  <a:lnTo>
                    <a:pt x="0" y="0"/>
                  </a:lnTo>
                  <a:close/>
                  <a:moveTo>
                    <a:pt x="4002801" y="1506949"/>
                  </a:moveTo>
                  <a:lnTo>
                    <a:pt x="59690" y="1506949"/>
                  </a:lnTo>
                  <a:lnTo>
                    <a:pt x="59690" y="59690"/>
                  </a:lnTo>
                  <a:lnTo>
                    <a:pt x="4002801" y="59690"/>
                  </a:lnTo>
                  <a:lnTo>
                    <a:pt x="4002801" y="1506949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154517" y="375171"/>
            <a:ext cx="1476543" cy="83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Open Sans"/>
              </a:rPr>
              <a:t>84 Billion$</a:t>
            </a:r>
          </a:p>
          <a:p>
            <a:pPr algn="ctr">
              <a:lnSpc>
                <a:spcPts val="334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853347" y="380095"/>
            <a:ext cx="6434653" cy="48486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1718" y="413387"/>
            <a:ext cx="6434653" cy="49142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060641" y="-47625"/>
            <a:ext cx="6020065" cy="44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4"/>
              </a:lnSpc>
            </a:pPr>
            <a:r>
              <a:rPr lang="en-US" sz="2660">
                <a:solidFill>
                  <a:srgbClr val="000000"/>
                </a:solidFill>
                <a:latin typeface="Suez One"/>
              </a:rPr>
              <a:t>North America spends the most by far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601" y="8933"/>
            <a:ext cx="7110889" cy="44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4"/>
              </a:lnSpc>
            </a:pPr>
            <a:r>
              <a:rPr lang="en-US" sz="2660">
                <a:solidFill>
                  <a:srgbClr val="000000"/>
                </a:solidFill>
                <a:latin typeface="Suez One"/>
              </a:rPr>
              <a:t>Asia's population growth is the largest by far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97423" y="5067690"/>
            <a:ext cx="7537498" cy="52193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78642" y="8413678"/>
            <a:ext cx="2091086" cy="162059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588553" y="8893437"/>
            <a:ext cx="968691" cy="49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0">
                <a:solidFill>
                  <a:srgbClr val="000000"/>
                </a:solidFill>
                <a:latin typeface="IBM Plex Sans Bold"/>
              </a:rPr>
              <a:t>India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0283" y="6536567"/>
            <a:ext cx="1227149" cy="49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0">
                <a:solidFill>
                  <a:srgbClr val="000000"/>
                </a:solidFill>
                <a:latin typeface="IBM Plex Sans Bold"/>
              </a:rPr>
              <a:t>China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7223" y="5250239"/>
            <a:ext cx="894349" cy="49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0">
                <a:solidFill>
                  <a:srgbClr val="000000"/>
                </a:solidFill>
                <a:latin typeface="IBM Plex Sans Bold"/>
              </a:rPr>
              <a:t>USA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3033" y="7771152"/>
            <a:ext cx="3336838" cy="49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0">
                <a:solidFill>
                  <a:srgbClr val="000000"/>
                </a:solidFill>
                <a:latin typeface="IBM Plex Sans Bold"/>
              </a:rPr>
              <a:t>Rest of the world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true" rot="-475602">
            <a:off x="7452764" y="5362623"/>
            <a:ext cx="814728" cy="1975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true" rot="-2513330">
            <a:off x="6864726" y="8173110"/>
            <a:ext cx="814728" cy="19757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true" rot="324085">
            <a:off x="11542611" y="6631625"/>
            <a:ext cx="814728" cy="19757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true" rot="324085">
            <a:off x="10564734" y="9070988"/>
            <a:ext cx="814728" cy="1975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034" y="210110"/>
            <a:ext cx="12784656" cy="81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HEAT-MAP &amp; CORRELATION SCORE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79310" y="981075"/>
            <a:ext cx="12390305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75247" y="1810213"/>
            <a:ext cx="12659998" cy="42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3"/>
              </a:lnSpc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We took each Database's column and built a heatmap with correlation score.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4034" y="3016605"/>
            <a:ext cx="901459" cy="901459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8544" y="3016605"/>
            <a:ext cx="812440" cy="90145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5247" y="2787029"/>
            <a:ext cx="12659998" cy="129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8694" indent="-269347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Iterated on highest correlated columns.</a:t>
            </a:r>
          </a:p>
          <a:p>
            <a:pPr marL="538694" indent="-269347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Plot.</a:t>
            </a:r>
          </a:p>
          <a:p>
            <a:pPr marL="538694" indent="-269347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Saved the best.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4034" y="1596085"/>
            <a:ext cx="901459" cy="901459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8544" y="1596085"/>
            <a:ext cx="812440" cy="90145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497" r="10407" b="497"/>
          <a:stretch>
            <a:fillRect/>
          </a:stretch>
        </p:blipFill>
        <p:spPr>
          <a:xfrm flipH="false" flipV="false" rot="0">
            <a:off x="6299812" y="3654947"/>
            <a:ext cx="11988188" cy="663205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749824" y="3901579"/>
            <a:ext cx="3088164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Heatmap df_full_database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0601" r="17271" b="0"/>
          <a:stretch>
            <a:fillRect/>
          </a:stretch>
        </p:blipFill>
        <p:spPr>
          <a:xfrm flipH="false" flipV="false" rot="0">
            <a:off x="0" y="395448"/>
            <a:ext cx="18288000" cy="98915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993697" y="46200"/>
            <a:ext cx="2300605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Heatmap df_scrape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1" r="0" b="0"/>
          <a:stretch>
            <a:fillRect/>
          </a:stretch>
        </p:blipFill>
        <p:spPr>
          <a:xfrm flipH="false" flipV="false" rot="0">
            <a:off x="437905" y="1052604"/>
            <a:ext cx="17431239" cy="923439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854"/>
            <a:ext cx="1657447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uez One"/>
              </a:rPr>
              <a:t>Countries with higher Healthcare index will likely result in high life expectancy among its residents.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8226" y="870823"/>
            <a:ext cx="16808649" cy="941617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401" y="175498"/>
            <a:ext cx="1783734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uez One"/>
              </a:rPr>
              <a:t>Rental prices increase in the city center will likely result in price increases outside the center too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36332" y="3743621"/>
            <a:ext cx="4225828" cy="3019972"/>
            <a:chOff x="0" y="0"/>
            <a:chExt cx="5634438" cy="402662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444" r="0" b="14444"/>
            <a:stretch>
              <a:fillRect/>
            </a:stretch>
          </p:blipFill>
          <p:spPr>
            <a:xfrm>
              <a:off x="0" y="0"/>
              <a:ext cx="5634438" cy="4026629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6571521" y="2976693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54106" y="3743621"/>
            <a:ext cx="4225828" cy="3019972"/>
            <a:chOff x="0" y="0"/>
            <a:chExt cx="5634438" cy="402662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19806" r="0" b="19806"/>
            <a:stretch>
              <a:fillRect/>
            </a:stretch>
          </p:blipFill>
          <p:spPr>
            <a:xfrm>
              <a:off x="0" y="0"/>
              <a:ext cx="5634438" cy="402662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608066" y="3743621"/>
            <a:ext cx="4225828" cy="3019972"/>
            <a:chOff x="0" y="0"/>
            <a:chExt cx="5634438" cy="402662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9381" r="0" b="19153"/>
            <a:stretch>
              <a:fillRect/>
            </a:stretch>
          </p:blipFill>
          <p:spPr>
            <a:xfrm>
              <a:off x="0" y="0"/>
              <a:ext cx="5634438" cy="4026629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190846" y="1076325"/>
            <a:ext cx="9916799" cy="162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LETS MEET</a:t>
            </a:r>
          </a:p>
          <a:p>
            <a:pPr algn="ctr"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OUR TEAM MEMBER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70622" y="8213729"/>
            <a:ext cx="4557247" cy="139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 Bold"/>
              </a:rPr>
              <a:t>A software dev with the goal of achieving expertise in Python, Data analyzing &amp; management.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644113" y="7144661"/>
            <a:ext cx="5010265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u="none" sz="3599">
                <a:solidFill>
                  <a:srgbClr val="7891BE"/>
                </a:solidFill>
                <a:latin typeface="Suez One Bold"/>
              </a:rPr>
              <a:t>Tony Hasson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10118" y="7729497"/>
            <a:ext cx="287825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IBM Plex Sans Bold"/>
              </a:rPr>
              <a:t>Leading Developer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8396" y="8213729"/>
            <a:ext cx="4557247" cy="104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 Bold"/>
              </a:rPr>
              <a:t>Technology enthusiast and a passionate learner with a keen interest in Python and Android ROMs.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396" y="7144661"/>
            <a:ext cx="4557247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7891BE"/>
                </a:solidFill>
                <a:latin typeface="Suez One Bold"/>
              </a:rPr>
              <a:t>Ziv simchoni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7983" y="7758072"/>
            <a:ext cx="237807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IBM Plex Sans Bold"/>
              </a:rPr>
              <a:t>Leading Developer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42357" y="8213729"/>
            <a:ext cx="4557247" cy="139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 Bold"/>
              </a:rPr>
              <a:t>Outgoing and responsible with a strong passion for programming. Unique problem solving approach.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371620" y="7144661"/>
            <a:ext cx="4698720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u="none" sz="3599">
                <a:solidFill>
                  <a:srgbClr val="7891BE"/>
                </a:solidFill>
                <a:latin typeface="Suez One Bold"/>
              </a:rPr>
              <a:t>Eytan rahlin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52737" y="7758072"/>
            <a:ext cx="273648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IBM Plex Sans Bold"/>
              </a:rPr>
              <a:t>Leading Developer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346" r="0" b="1346"/>
          <a:stretch>
            <a:fillRect/>
          </a:stretch>
        </p:blipFill>
        <p:spPr>
          <a:xfrm flipH="false" flipV="false" rot="0">
            <a:off x="464881" y="1298681"/>
            <a:ext cx="17358237" cy="89883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03194" y="1769616"/>
            <a:ext cx="951427" cy="9514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13919" y="57150"/>
            <a:ext cx="1526016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uez One"/>
              </a:rPr>
              <a:t>The population tends to increase, if people buy more houses outside of the city center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9863" y="1163300"/>
            <a:ext cx="16802440" cy="895136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51729" y="448310"/>
            <a:ext cx="169787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uez One"/>
              </a:rPr>
              <a:t>If you can't afford buying a house, you are more likely to rent a house and vise versa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129" r="0" b="4129"/>
          <a:stretch>
            <a:fillRect/>
          </a:stretch>
        </p:blipFill>
        <p:spPr>
          <a:xfrm flipH="false" flipV="false" rot="0">
            <a:off x="7162152" y="4429388"/>
            <a:ext cx="12135268" cy="55723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64281" y="1286571"/>
            <a:ext cx="11616422" cy="581426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4050" y="18431"/>
            <a:ext cx="15439901" cy="132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>
                <a:solidFill>
                  <a:srgbClr val="000000"/>
                </a:solidFill>
                <a:latin typeface="Suez One"/>
              </a:rPr>
              <a:t>Restaurants prices and cost of living index tend to increase, correlating with the Groceries prices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622" t="0" r="4811" b="38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5482" y="499048"/>
            <a:ext cx="7093738" cy="80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CHOOSING MODELS</a:t>
            </a:r>
          </a:p>
        </p:txBody>
      </p:sp>
      <p:sp>
        <p:nvSpPr>
          <p:cNvPr name="AutoShape 3" id="3"/>
          <p:cNvSpPr/>
          <p:nvPr/>
        </p:nvSpPr>
        <p:spPr>
          <a:xfrm rot="11876">
            <a:off x="845462" y="1232120"/>
            <a:ext cx="6892898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6587">
            <a:off x="845516" y="5204626"/>
            <a:ext cx="12425931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45482" y="1762363"/>
            <a:ext cx="568595" cy="568595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3557" y="1762363"/>
            <a:ext cx="512446" cy="56859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45482" y="2913513"/>
            <a:ext cx="568595" cy="568595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3557" y="2913513"/>
            <a:ext cx="512446" cy="56859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845482" y="5944401"/>
            <a:ext cx="568595" cy="568595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3557" y="5944401"/>
            <a:ext cx="512446" cy="56859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845482" y="7095551"/>
            <a:ext cx="568595" cy="568595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3557" y="7095551"/>
            <a:ext cx="512446" cy="56859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40512" y="6139753"/>
            <a:ext cx="1024959" cy="4114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2905993" y="6179478"/>
            <a:ext cx="2911166" cy="4114800"/>
            <a:chOff x="0" y="0"/>
            <a:chExt cx="3881555" cy="548640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0"/>
              <a:ext cx="3303460" cy="5486400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254504" y="129127"/>
              <a:ext cx="627051" cy="985542"/>
            </a:xfrm>
            <a:prstGeom prst="rect">
              <a:avLst/>
            </a:prstGeom>
          </p:spPr>
        </p:pic>
      </p:grpSp>
      <p:sp>
        <p:nvSpPr>
          <p:cNvPr name="TextBox 21" id="21"/>
          <p:cNvSpPr txBox="true"/>
          <p:nvPr/>
        </p:nvSpPr>
        <p:spPr>
          <a:xfrm rot="0">
            <a:off x="845482" y="4394165"/>
            <a:ext cx="12425908" cy="72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4"/>
              </a:lnSpc>
              <a:spcBef>
                <a:spcPct val="0"/>
              </a:spcBef>
            </a:pPr>
            <a:r>
              <a:rPr lang="en-US" u="none" sz="5004">
                <a:solidFill>
                  <a:srgbClr val="000000"/>
                </a:solidFill>
                <a:latin typeface="Suez One Bold"/>
              </a:rPr>
              <a:t>TRAINING &amp; USING OUR LINEAR 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2113" y="7105465"/>
            <a:ext cx="7809574" cy="48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Arimo"/>
              </a:rPr>
              <a:t>Using the trained model we </a:t>
            </a:r>
            <a:r>
              <a:rPr lang="en-US" sz="2769">
                <a:solidFill>
                  <a:srgbClr val="000000"/>
                </a:solidFill>
                <a:latin typeface="Arimo"/>
              </a:rPr>
              <a:t>predicted 2030's data.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32113" y="5954315"/>
            <a:ext cx="12241885" cy="48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7"/>
              </a:lnSpc>
            </a:pPr>
            <a:r>
              <a:rPr lang="en-US" sz="2769">
                <a:solidFill>
                  <a:srgbClr val="000000"/>
                </a:solidFill>
                <a:latin typeface="Arimo"/>
              </a:rPr>
              <a:t>We trained our model using the GDP data for each country from 1960 to 2020.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6922" y="1811710"/>
            <a:ext cx="1179816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BM Plex Sans"/>
              </a:rPr>
              <a:t>We chose to use </a:t>
            </a:r>
            <a:r>
              <a:rPr lang="en-US" sz="2499">
                <a:solidFill>
                  <a:srgbClr val="000000"/>
                </a:solidFill>
                <a:latin typeface="IBM Plex Sans Bold"/>
              </a:rPr>
              <a:t>linear regression</a:t>
            </a:r>
            <a:r>
              <a:rPr lang="en-US" sz="2499">
                <a:solidFill>
                  <a:srgbClr val="000000"/>
                </a:solidFill>
                <a:latin typeface="IBM Plex Sans"/>
              </a:rPr>
              <a:t> in order to predict the GDP of countries in 2030.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0188" y="2743785"/>
            <a:ext cx="1183163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BM Plex Sans"/>
              </a:rPr>
              <a:t>For </a:t>
            </a:r>
            <a:r>
              <a:rPr lang="en-US" sz="2499">
                <a:solidFill>
                  <a:srgbClr val="000000"/>
                </a:solidFill>
                <a:latin typeface="IBM Plex Sans Bold"/>
              </a:rPr>
              <a:t>clustering</a:t>
            </a:r>
            <a:r>
              <a:rPr lang="en-US" sz="2499">
                <a:solidFill>
                  <a:srgbClr val="000000"/>
                </a:solidFill>
                <a:latin typeface="IBM Plex Sans"/>
              </a:rPr>
              <a:t>, we decided to use both </a:t>
            </a:r>
            <a:r>
              <a:rPr lang="en-US" sz="2499">
                <a:solidFill>
                  <a:srgbClr val="000000"/>
                </a:solidFill>
                <a:latin typeface="IBM Plex Sans Bold"/>
              </a:rPr>
              <a:t>KMeans</a:t>
            </a:r>
            <a:r>
              <a:rPr lang="en-US" sz="2499">
                <a:solidFill>
                  <a:srgbClr val="000000"/>
                </a:solidFill>
                <a:latin typeface="IBM Plex Sans"/>
              </a:rPr>
              <a:t> and </a:t>
            </a:r>
            <a:r>
              <a:rPr lang="en-US" sz="2499">
                <a:solidFill>
                  <a:srgbClr val="000000"/>
                </a:solidFill>
                <a:latin typeface="IBM Plex Sans Bold"/>
              </a:rPr>
              <a:t>DBSCAN </a:t>
            </a:r>
            <a:r>
              <a:rPr lang="en-US" sz="2499">
                <a:solidFill>
                  <a:srgbClr val="000000"/>
                </a:solidFill>
                <a:latin typeface="IBM Plex Sans"/>
              </a:rPr>
              <a:t>- to compare the results and choose the better model for us.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4299" y="937218"/>
            <a:ext cx="117092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83548" y="5298402"/>
            <a:ext cx="6004452" cy="450333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3645430" y="5543658"/>
            <a:ext cx="3566245" cy="249792"/>
            <a:chOff x="0" y="0"/>
            <a:chExt cx="7175730" cy="50261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175729" cy="502613"/>
            </a:xfrm>
            <a:custGeom>
              <a:avLst/>
              <a:gdLst/>
              <a:ahLst/>
              <a:cxnLst/>
              <a:rect r="r" b="b" t="t" l="l"/>
              <a:pathLst>
                <a:path h="502613" w="7175729">
                  <a:moveTo>
                    <a:pt x="0" y="0"/>
                  </a:moveTo>
                  <a:lnTo>
                    <a:pt x="7175729" y="0"/>
                  </a:lnTo>
                  <a:lnTo>
                    <a:pt x="7175729" y="502613"/>
                  </a:lnTo>
                  <a:lnTo>
                    <a:pt x="0" y="5026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26749" y="4791921"/>
            <a:ext cx="6034501" cy="4525876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41100" y="2477131"/>
          <a:ext cx="6371018" cy="3105698"/>
        </p:xfrm>
        <a:graphic>
          <a:graphicData uri="http://schemas.openxmlformats.org/drawingml/2006/table">
            <a:tbl>
              <a:tblPr/>
              <a:tblGrid>
                <a:gridCol w="2123673"/>
                <a:gridCol w="2123673"/>
                <a:gridCol w="2123673"/>
              </a:tblGrid>
              <a:tr h="1035233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7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IBM Plex Sans Bold"/>
                        </a:rPr>
                        <a:t>World Wide Avg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7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IBM Plex Sans Bold"/>
                        </a:rPr>
                        <a:t>Israel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7FB"/>
                    </a:solidFill>
                  </a:tcPr>
                </a:tc>
              </a:tr>
              <a:tr h="103523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IBM Plex Sans Bold"/>
                        </a:rPr>
                        <a:t>Linear Regression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IBM Plex Sans"/>
                        </a:rPr>
                        <a:t>0.7278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IBM Plex Sans"/>
                        </a:rPr>
                        <a:t>0.7543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BFD"/>
                    </a:solidFill>
                  </a:tcPr>
                </a:tc>
              </a:tr>
              <a:tr h="103523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IBM Plex Sans Bold"/>
                        </a:rPr>
                        <a:t>Pipeline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IBM Plex Sans"/>
                        </a:rPr>
                        <a:t>0.8363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IBM Plex Sans"/>
                        </a:rPr>
                        <a:t>0.9975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name="AutoShape 8" id="8"/>
          <p:cNvSpPr/>
          <p:nvPr/>
        </p:nvSpPr>
        <p:spPr>
          <a:xfrm rot="0">
            <a:off x="14514676" y="5426283"/>
            <a:ext cx="1542195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7415640" y="4951008"/>
            <a:ext cx="3456720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092378" y="2101242"/>
            <a:ext cx="3630593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415640" y="5048609"/>
            <a:ext cx="3566245" cy="249792"/>
            <a:chOff x="0" y="0"/>
            <a:chExt cx="7175730" cy="50261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7175729" cy="502613"/>
            </a:xfrm>
            <a:custGeom>
              <a:avLst/>
              <a:gdLst/>
              <a:ahLst/>
              <a:cxnLst/>
              <a:rect r="r" b="b" t="t" l="l"/>
              <a:pathLst>
                <a:path h="502613" w="7175729">
                  <a:moveTo>
                    <a:pt x="0" y="0"/>
                  </a:moveTo>
                  <a:lnTo>
                    <a:pt x="7175729" y="0"/>
                  </a:lnTo>
                  <a:lnTo>
                    <a:pt x="7175729" y="502613"/>
                  </a:lnTo>
                  <a:lnTo>
                    <a:pt x="0" y="5026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48067">
            <a:off x="1753503" y="7189955"/>
            <a:ext cx="1673106" cy="105991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9644" y="7064384"/>
            <a:ext cx="5712280" cy="298551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14469" y="183981"/>
            <a:ext cx="11869078" cy="81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4"/>
              </a:lnSpc>
              <a:spcBef>
                <a:spcPct val="0"/>
              </a:spcBef>
            </a:pPr>
            <a:r>
              <a:rPr lang="en-US" u="none" sz="5700">
                <a:solidFill>
                  <a:srgbClr val="000000"/>
                </a:solidFill>
                <a:latin typeface="Suez One Bold"/>
              </a:rPr>
              <a:t>THE LINEAR REGRESSION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2378" y="1737197"/>
            <a:ext cx="3690751" cy="35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sz="2485">
                <a:solidFill>
                  <a:srgbClr val="000000"/>
                </a:solidFill>
                <a:latin typeface="Suez One Bold"/>
              </a:rPr>
              <a:t>COMPARSION R2 SCORE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42219" y="1800159"/>
            <a:ext cx="9017081" cy="2082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At first we've used linear regression, it was too Linear and not so accurate.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So we made a pipeline with Polynomial (degree 2-5) combined with linear regression for the prediction.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Here is the comparison: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14676" y="5067659"/>
            <a:ext cx="1532384" cy="35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u="none" sz="2485">
                <a:solidFill>
                  <a:srgbClr val="000000"/>
                </a:solidFill>
                <a:latin typeface="Suez One Bold"/>
              </a:rPr>
              <a:t>PIPELINE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06115" y="4586200"/>
            <a:ext cx="3675769" cy="35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u="none" sz="2485">
                <a:solidFill>
                  <a:srgbClr val="000000"/>
                </a:solidFill>
                <a:latin typeface="Suez One Bold"/>
              </a:rPr>
              <a:t>LINEAR_REGRESSIOON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55561" y="5034401"/>
            <a:ext cx="3376877" cy="26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6">
                <a:solidFill>
                  <a:srgbClr val="000000"/>
                </a:solidFill>
                <a:latin typeface="IBM Plex Sans Bold"/>
              </a:rPr>
              <a:t>Country: Israel - R2_Score: 0.7543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21412" y="5515083"/>
            <a:ext cx="3328723" cy="26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6">
                <a:solidFill>
                  <a:srgbClr val="000000"/>
                </a:solidFill>
                <a:latin typeface="IBM Plex Sans Bold"/>
              </a:rPr>
              <a:t>Country: Israel - R2_Score: 0.9975</a:t>
            </a:r>
          </a:p>
        </p:txBody>
      </p:sp>
      <p:sp>
        <p:nvSpPr>
          <p:cNvPr name="AutoShape 22" id="22"/>
          <p:cNvSpPr/>
          <p:nvPr/>
        </p:nvSpPr>
        <p:spPr>
          <a:xfrm rot="1536358">
            <a:off x="145061" y="2966249"/>
            <a:ext cx="2329611" cy="0"/>
          </a:xfrm>
          <a:prstGeom prst="line">
            <a:avLst/>
          </a:prstGeom>
          <a:ln cap="rnd" w="47625">
            <a:solidFill>
              <a:srgbClr val="0704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591501" y="3012032"/>
            <a:ext cx="718366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Bold"/>
              </a:rPr>
              <a:t>Model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9867" y="2686023"/>
            <a:ext cx="901196" cy="313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6"/>
              </a:lnSpc>
            </a:pPr>
            <a:r>
              <a:rPr lang="en-US" sz="1904">
                <a:solidFill>
                  <a:srgbClr val="000000"/>
                </a:solidFill>
                <a:latin typeface="IBM Plex Sans Bold"/>
              </a:rPr>
              <a:t>Subject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024">
            <a:off x="454122" y="1273331"/>
            <a:ext cx="907078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874487" y="5162550"/>
            <a:ext cx="1384813" cy="35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u="none" sz="2485">
                <a:solidFill>
                  <a:srgbClr val="000000"/>
                </a:solidFill>
                <a:latin typeface="Suez One Bold"/>
              </a:rPr>
              <a:t>DBSCAN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5845912" y="5527358"/>
            <a:ext cx="1342170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1938681" y="1436370"/>
            <a:ext cx="1440422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69826" y="4488418"/>
            <a:ext cx="4995205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89623" y="38476"/>
            <a:ext cx="4114800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54200" y="441513"/>
            <a:ext cx="9070758" cy="81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4"/>
              </a:lnSpc>
            </a:pPr>
            <a:r>
              <a:rPr lang="en-US" sz="5700">
                <a:solidFill>
                  <a:srgbClr val="000000"/>
                </a:solidFill>
                <a:latin typeface="Suez One Bold"/>
              </a:rPr>
              <a:t>THE CLUSTERING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38681" y="1047750"/>
            <a:ext cx="1450942" cy="35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u="none" sz="2485">
                <a:solidFill>
                  <a:srgbClr val="000000"/>
                </a:solidFill>
                <a:latin typeface="Suez One Bold"/>
              </a:rPr>
              <a:t>KMEANS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4075" y="4440793"/>
            <a:ext cx="9070883" cy="459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In KMeans and DBSCAN models, choosing the hyper-parameters is crucial for a successful model.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We've created functions for finding the best hyper-parameters for our models.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 Afterwards we have determined the models performance using '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Silhouette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score algorithm'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Overall, the results vary, some graphs had better score with 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KMeans 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and some with 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DBSCAN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05849" y="8983982"/>
            <a:ext cx="9820951" cy="65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6"/>
              </a:lnSpc>
            </a:pPr>
            <a:r>
              <a:rPr lang="en-US" sz="3876">
                <a:solidFill>
                  <a:srgbClr val="000000"/>
                </a:solidFill>
                <a:latin typeface="IBM Plex Sans"/>
              </a:rPr>
              <a:t>Comparison with graphs in slides 30-33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4075" y="1837132"/>
            <a:ext cx="9070883" cy="124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We had too many columns so we decided to downgrade the dimension of the data using </a:t>
            </a:r>
            <a:r>
              <a:rPr lang="en-US" sz="2400">
                <a:solidFill>
                  <a:srgbClr val="000000"/>
                </a:solidFill>
                <a:latin typeface="IBM Plex Sans Bold"/>
              </a:rPr>
              <a:t>PCA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We've done that so we could get 2D graphs.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775" y="3885314"/>
            <a:ext cx="8029525" cy="35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sz="2485">
                <a:solidFill>
                  <a:srgbClr val="000000"/>
                </a:solidFill>
                <a:latin typeface="Suez One Bold"/>
              </a:rPr>
              <a:t>FINDING HYPER-PARAMETERS AND MODEL SCORE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454200" y="4250122"/>
            <a:ext cx="7819170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622" t="0" r="4811" b="38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2274" y="2976693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30276" y="8368048"/>
            <a:ext cx="782142" cy="5797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51315" y="0"/>
            <a:ext cx="12436685" cy="71044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5804" y="3713199"/>
            <a:ext cx="567338" cy="8483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39612" y="5263450"/>
            <a:ext cx="567338" cy="848356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21399">
            <a:off x="1309614" y="7368498"/>
            <a:ext cx="729857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39612" y="6994216"/>
            <a:ext cx="567338" cy="84835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9867" y="6137890"/>
            <a:ext cx="4032504" cy="41148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21399">
            <a:off x="1286136" y="5663816"/>
            <a:ext cx="729857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5400000">
            <a:off x="-123572" y="5961537"/>
            <a:ext cx="2866091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60254" y="3793365"/>
            <a:ext cx="2753175" cy="4114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72274" y="2083619"/>
            <a:ext cx="5155449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QUESTION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16134" y="3656049"/>
            <a:ext cx="4998617" cy="97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BM Plex Sans Bold"/>
              </a:rPr>
              <a:t>What can we learn from clustering countries?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31014" y="5241909"/>
            <a:ext cx="4998617" cy="89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Comparison between clustering methods (KMeans vs DBSCAN)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31014" y="6894424"/>
            <a:ext cx="4998617" cy="43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Who are the outliers?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8203" y="2369071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9134" y="4031665"/>
            <a:ext cx="6288866" cy="63523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9518" y="6852279"/>
            <a:ext cx="2953447" cy="353177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36242" y="3121301"/>
            <a:ext cx="7007758" cy="158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 Bold"/>
              </a:rPr>
              <a:t>We expected to get 3 clusters</a:t>
            </a:r>
            <a:r>
              <a:rPr lang="en-US" sz="2258">
                <a:solidFill>
                  <a:srgbClr val="000000"/>
                </a:solidFill>
                <a:latin typeface="IBM Plex Sans"/>
              </a:rPr>
              <a:t>:</a:t>
            </a:r>
          </a:p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      </a:t>
            </a:r>
            <a:r>
              <a:rPr lang="en-US" sz="2258">
                <a:solidFill>
                  <a:srgbClr val="000000"/>
                </a:solidFill>
                <a:latin typeface="IBM Plex Sans Bold"/>
              </a:rPr>
              <a:t>A.</a:t>
            </a:r>
            <a:r>
              <a:rPr lang="en-US" sz="2258">
                <a:solidFill>
                  <a:srgbClr val="000000"/>
                </a:solidFill>
                <a:latin typeface="IBM Plex Sans"/>
              </a:rPr>
              <a:t> Top Leaders (USA, China, Russia, etc.)</a:t>
            </a:r>
          </a:p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      </a:t>
            </a:r>
            <a:r>
              <a:rPr lang="en-US" sz="2258">
                <a:solidFill>
                  <a:srgbClr val="000000"/>
                </a:solidFill>
                <a:latin typeface="IBM Plex Sans Bold"/>
              </a:rPr>
              <a:t>B.</a:t>
            </a:r>
            <a:r>
              <a:rPr lang="en-US" sz="2258">
                <a:solidFill>
                  <a:srgbClr val="000000"/>
                </a:solidFill>
                <a:latin typeface="IBM Plex Sans"/>
              </a:rPr>
              <a:t> Average Countries. </a:t>
            </a:r>
          </a:p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      </a:t>
            </a:r>
            <a:r>
              <a:rPr lang="en-US" sz="2258">
                <a:solidFill>
                  <a:srgbClr val="000000"/>
                </a:solidFill>
                <a:latin typeface="IBM Plex Sans Bold"/>
              </a:rPr>
              <a:t>C.</a:t>
            </a:r>
            <a:r>
              <a:rPr lang="en-US" sz="2258">
                <a:solidFill>
                  <a:srgbClr val="000000"/>
                </a:solidFill>
                <a:latin typeface="IBM Plex Sans"/>
              </a:rPr>
              <a:t> Below Average.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6768" y="3123688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85078" y="5799704"/>
            <a:ext cx="5432963" cy="77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Bordering countries will most likely be in the same cluster.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14301" y="5399946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6171" y="7653247"/>
            <a:ext cx="5432963" cy="118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In </a:t>
            </a:r>
            <a:r>
              <a:rPr lang="en-US" sz="2258">
                <a:solidFill>
                  <a:srgbClr val="000000"/>
                </a:solidFill>
                <a:latin typeface="IBM Plex Sans Bold"/>
              </a:rPr>
              <a:t>DBSCAN</a:t>
            </a:r>
            <a:r>
              <a:rPr lang="en-US" sz="2258">
                <a:solidFill>
                  <a:srgbClr val="000000"/>
                </a:solidFill>
                <a:latin typeface="IBM Plex Sans"/>
              </a:rPr>
              <a:t> - Top leaders and least developed countries will be considered as outliers.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95394" y="7455608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8203" y="1568167"/>
            <a:ext cx="5287968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HYPOTHESES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41776" y="1506834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387389" y="2080468"/>
            <a:ext cx="7001210" cy="130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3"/>
              </a:lnSpc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Gross domestic product (GDP) is the monetary value of all finished goods and services made within a country during a specific period.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32251" y="4062462"/>
            <a:ext cx="901459" cy="90145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6761" y="4062462"/>
            <a:ext cx="812440" cy="90145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387389" y="3835259"/>
            <a:ext cx="7001210" cy="130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3"/>
              </a:lnSpc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GDP provides an economic snapshot of a country, used to estimate the size of an economy and growth rate.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87389" y="5577668"/>
            <a:ext cx="7001210" cy="130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3"/>
              </a:lnSpc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GDP is a key tool to guide policy-makers, investors, and businesses in strategic decision-making.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9794" y="622909"/>
            <a:ext cx="5159413" cy="80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WHAT IS GDP?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32251" y="2307671"/>
            <a:ext cx="901459" cy="90145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6761" y="2307671"/>
            <a:ext cx="812440" cy="901459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332251" y="5804871"/>
            <a:ext cx="901459" cy="901459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6761" y="5804871"/>
            <a:ext cx="812440" cy="90145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44485" y="96899"/>
            <a:ext cx="5046918" cy="504691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44485" y="5143500"/>
            <a:ext cx="5046918" cy="50469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891160"/>
            <a:ext cx="18288000" cy="47550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5531930"/>
            <a:ext cx="18288000" cy="47550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561100" y="47625"/>
            <a:ext cx="9165799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FULL DATA CLUSTERING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75314" y="6617859"/>
            <a:ext cx="2371572" cy="57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7"/>
              </a:lnSpc>
            </a:pPr>
            <a:r>
              <a:rPr lang="en-US" sz="1683">
                <a:solidFill>
                  <a:srgbClr val="000000"/>
                </a:solidFill>
                <a:latin typeface="IBM Plex Sans"/>
              </a:rPr>
              <a:t>The outliers are the top 7 GDP countries in 2020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75314" y="2689530"/>
            <a:ext cx="2371572" cy="117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7"/>
              </a:lnSpc>
            </a:pPr>
            <a:r>
              <a:rPr lang="en-US" sz="1683">
                <a:solidFill>
                  <a:srgbClr val="000000"/>
                </a:solidFill>
                <a:latin typeface="IBM Plex Sans"/>
              </a:rPr>
              <a:t>The lower graded clusters are mainly made out of African countries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5531930"/>
            <a:ext cx="18288000" cy="47550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867580"/>
            <a:ext cx="18288000" cy="47550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769142" y="47625"/>
            <a:ext cx="10749717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SCRAPED DATA CLUSTERING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867580"/>
            <a:ext cx="18288000" cy="47550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5531930"/>
            <a:ext cx="18288000" cy="47550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00488" y="47625"/>
            <a:ext cx="5487024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COMBINATION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35" t="0" r="924" b="0"/>
          <a:stretch>
            <a:fillRect/>
          </a:stretch>
        </p:blipFill>
        <p:spPr>
          <a:xfrm flipH="false" flipV="false" rot="0">
            <a:off x="170604" y="0"/>
            <a:ext cx="4948821" cy="101518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198" t="0" r="0" b="0"/>
          <a:stretch>
            <a:fillRect/>
          </a:stretch>
        </p:blipFill>
        <p:spPr>
          <a:xfrm flipH="false" flipV="false" rot="0">
            <a:off x="5119426" y="1511455"/>
            <a:ext cx="13541556" cy="84391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49042" y="1846918"/>
            <a:ext cx="315129" cy="3151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37757" y="1985433"/>
            <a:ext cx="299599" cy="2995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89697" y="6064862"/>
            <a:ext cx="315129" cy="3151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27797" y="1846918"/>
            <a:ext cx="315129" cy="31512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09734" y="6064862"/>
            <a:ext cx="315129" cy="31512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97462" y="1985433"/>
            <a:ext cx="299599" cy="29959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39454" y="6279514"/>
            <a:ext cx="296204" cy="29620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00051" y="6279514"/>
            <a:ext cx="294423" cy="29442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14832" y="212823"/>
            <a:ext cx="12473168" cy="116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6"/>
              </a:lnSpc>
              <a:spcBef>
                <a:spcPct val="0"/>
              </a:spcBef>
            </a:pPr>
            <a:r>
              <a:rPr lang="en-US" sz="4104">
                <a:solidFill>
                  <a:srgbClr val="000000"/>
                </a:solidFill>
                <a:latin typeface="Suez One Bold"/>
              </a:rPr>
              <a:t>KMEANS </a:t>
            </a:r>
            <a:r>
              <a:rPr lang="en-US" u="none" sz="4104">
                <a:solidFill>
                  <a:srgbClr val="000000"/>
                </a:solidFill>
                <a:latin typeface="Suez One Bold"/>
              </a:rPr>
              <a:t>CLUSTERING OF ALL DATA COMBINED </a:t>
            </a:r>
          </a:p>
          <a:p>
            <a:pPr algn="l" marL="0" indent="0" lvl="0">
              <a:lnSpc>
                <a:spcPts val="4596"/>
              </a:lnSpc>
              <a:spcBef>
                <a:spcPct val="0"/>
              </a:spcBef>
            </a:pPr>
            <a:r>
              <a:rPr lang="en-US" u="none" sz="4104">
                <a:solidFill>
                  <a:srgbClr val="000000"/>
                </a:solidFill>
                <a:latin typeface="Suez One Bold"/>
              </a:rPr>
              <a:t>WITH THE COUNTRIES IN EACH CLUSTER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10666" y="5923773"/>
            <a:ext cx="2273192" cy="26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6"/>
              </a:lnSpc>
              <a:spcBef>
                <a:spcPct val="0"/>
              </a:spcBef>
            </a:pPr>
            <a:r>
              <a:rPr lang="en-US" u="none" sz="1640">
                <a:solidFill>
                  <a:srgbClr val="000000"/>
                </a:solidFill>
                <a:latin typeface="Suez One Bold"/>
              </a:rPr>
              <a:t>World Biggest Leaders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61411" y="5923773"/>
            <a:ext cx="2452291" cy="26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6"/>
              </a:lnSpc>
              <a:spcBef>
                <a:spcPct val="0"/>
              </a:spcBef>
            </a:pPr>
            <a:r>
              <a:rPr lang="en-US" u="none" sz="1640">
                <a:solidFill>
                  <a:srgbClr val="000000"/>
                </a:solidFill>
                <a:latin typeface="Suez One Bold"/>
              </a:rPr>
              <a:t>Above Average Countries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00598" y="1583790"/>
            <a:ext cx="2973917" cy="26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</a:pPr>
            <a:r>
              <a:rPr lang="en-US" sz="1640">
                <a:solidFill>
                  <a:srgbClr val="000000"/>
                </a:solidFill>
                <a:latin typeface="Suez One Bold"/>
              </a:rPr>
              <a:t> Way below Average Countries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38371" y="1583790"/>
            <a:ext cx="2817783" cy="26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6"/>
              </a:lnSpc>
              <a:spcBef>
                <a:spcPct val="0"/>
              </a:spcBef>
            </a:pPr>
            <a:r>
              <a:rPr lang="en-US" u="none" sz="1640">
                <a:solidFill>
                  <a:srgbClr val="000000"/>
                </a:solidFill>
                <a:latin typeface="Suez One Bold"/>
              </a:rPr>
              <a:t> Average Countries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8203" y="2369071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9134" y="4031665"/>
            <a:ext cx="6288866" cy="635239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657155" y="4816389"/>
            <a:ext cx="7849372" cy="2330362"/>
            <a:chOff x="0" y="0"/>
            <a:chExt cx="10465829" cy="310714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783583" y="1191378"/>
              <a:ext cx="682246" cy="724393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2227703" y="-38100"/>
              <a:ext cx="7243950" cy="3145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Bordering countries are likely to be in the same cluster.</a:t>
              </a:r>
            </a:p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Most African countries are in cluster 3.</a:t>
              </a:r>
            </a:p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Most European countries are in cluster 1.</a:t>
              </a:r>
            </a:p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Most American countries are in cluster 0.</a:t>
              </a:r>
            </a:p>
            <a:p>
              <a:pPr>
                <a:lnSpc>
                  <a:spcPts val="3162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31377"/>
              <a:ext cx="2092631" cy="188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863"/>
                </a:lnSpc>
              </a:pPr>
              <a:r>
                <a:rPr lang="en-US" sz="8473">
                  <a:solidFill>
                    <a:srgbClr val="ABC4FF"/>
                  </a:solidFill>
                  <a:latin typeface="Solway Bold"/>
                </a:rPr>
                <a:t>02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78203" y="1549117"/>
            <a:ext cx="5186665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CONCLUSIONS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6242" y="3259268"/>
            <a:ext cx="5432963" cy="117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After running the KMeans cluster algorithm we got more than 3 clusters as seen in the previous slide.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465" y="3058487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01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7626355" y="3593969"/>
            <a:ext cx="511685" cy="54329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464868" y="7590159"/>
            <a:ext cx="5432963" cy="157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After running the DBscan we were amazed to see that he clustered the outliers which some world leaders and some least developed countries.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5394" y="7588355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03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9134" y="8123837"/>
            <a:ext cx="511685" cy="5432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2274" y="2976693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30276" y="8368048"/>
            <a:ext cx="782142" cy="5797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51315" y="0"/>
            <a:ext cx="12436685" cy="71044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5804" y="3713199"/>
            <a:ext cx="567338" cy="8483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39612" y="5263450"/>
            <a:ext cx="567338" cy="848356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21399">
            <a:off x="1309614" y="7106727"/>
            <a:ext cx="729857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39612" y="6732445"/>
            <a:ext cx="567338" cy="848356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21399">
            <a:off x="1286136" y="5663816"/>
            <a:ext cx="729857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400000">
            <a:off x="-123572" y="5961537"/>
            <a:ext cx="2866091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320888" y="7915632"/>
            <a:ext cx="5748770" cy="237136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72274" y="2083619"/>
            <a:ext cx="5155449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QUESTION 2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74119" y="4118327"/>
            <a:ext cx="2753175" cy="4114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16134" y="3656049"/>
            <a:ext cx="4998617" cy="97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BM Plex Sans Bold"/>
              </a:rPr>
              <a:t>How would the World GDP look like in 2030?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15178" y="5418342"/>
            <a:ext cx="6051991" cy="43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Who will be the world leading countries?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15178" y="6404053"/>
            <a:ext cx="4998617" cy="135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Will the current world leading countries keep their place in the future?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199102" y="5524905"/>
            <a:ext cx="5549734" cy="5549734"/>
            <a:chOff x="0" y="0"/>
            <a:chExt cx="7399645" cy="7399645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7399645" cy="7399645"/>
              <a:chOff x="0" y="0"/>
              <a:chExt cx="10287000" cy="10287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965200" y="3569170"/>
                <a:ext cx="2152180" cy="2151897"/>
              </a:xfrm>
              <a:custGeom>
                <a:avLst/>
                <a:gdLst/>
                <a:ahLst/>
                <a:cxnLst/>
                <a:rect r="r" b="b" t="t" l="l"/>
                <a:pathLst>
                  <a:path h="2151897" w="2152180">
                    <a:moveTo>
                      <a:pt x="127000" y="2088680"/>
                    </a:moveTo>
                    <a:cubicBezTo>
                      <a:pt x="126844" y="2053721"/>
                      <a:pt x="98460" y="2025463"/>
                      <a:pt x="63500" y="2025463"/>
                    </a:cubicBezTo>
                    <a:cubicBezTo>
                      <a:pt x="28540" y="2025463"/>
                      <a:pt x="156" y="2053721"/>
                      <a:pt x="0" y="2088680"/>
                    </a:cubicBezTo>
                    <a:cubicBezTo>
                      <a:pt x="156" y="2123639"/>
                      <a:pt x="28540" y="2151897"/>
                      <a:pt x="63500" y="2151897"/>
                    </a:cubicBezTo>
                    <a:cubicBezTo>
                      <a:pt x="98460" y="2151897"/>
                      <a:pt x="126844" y="2123639"/>
                      <a:pt x="127000" y="2088680"/>
                    </a:cubicBezTo>
                    <a:close/>
                    <a:moveTo>
                      <a:pt x="43294" y="2068474"/>
                    </a:moveTo>
                    <a:cubicBezTo>
                      <a:pt x="32220" y="2079648"/>
                      <a:pt x="32260" y="2097671"/>
                      <a:pt x="43384" y="2108795"/>
                    </a:cubicBezTo>
                    <a:cubicBezTo>
                      <a:pt x="54508" y="2119920"/>
                      <a:pt x="72532" y="2119960"/>
                      <a:pt x="83706" y="2108886"/>
                    </a:cubicBezTo>
                    <a:lnTo>
                      <a:pt x="2141106" y="51486"/>
                    </a:lnTo>
                    <a:cubicBezTo>
                      <a:pt x="2152180" y="40312"/>
                      <a:pt x="2152140" y="22289"/>
                      <a:pt x="2141016" y="11165"/>
                    </a:cubicBezTo>
                    <a:cubicBezTo>
                      <a:pt x="2129892" y="40"/>
                      <a:pt x="2111868" y="0"/>
                      <a:pt x="2100694" y="11074"/>
                    </a:cubicBezTo>
                    <a:close/>
                  </a:path>
                </a:pathLst>
              </a:custGeom>
              <a:solidFill>
                <a:srgbClr val="6E6555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3022600" y="3537233"/>
                <a:ext cx="2153060" cy="866955"/>
              </a:xfrm>
              <a:custGeom>
                <a:avLst/>
                <a:gdLst/>
                <a:ahLst/>
                <a:cxnLst/>
                <a:rect r="r" b="b" t="t" l="l"/>
                <a:pathLst>
                  <a:path h="866955" w="2153060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3533" y="36461"/>
                    </a:moveTo>
                    <a:cubicBezTo>
                      <a:pt x="58779" y="31003"/>
                      <a:pt x="42388" y="38498"/>
                      <a:pt x="36864" y="53228"/>
                    </a:cubicBezTo>
                    <a:cubicBezTo>
                      <a:pt x="31340" y="67959"/>
                      <a:pt x="38761" y="84383"/>
                      <a:pt x="53467" y="89973"/>
                    </a:cubicBezTo>
                    <a:lnTo>
                      <a:pt x="2110867" y="861498"/>
                    </a:lnTo>
                    <a:cubicBezTo>
                      <a:pt x="2125621" y="866956"/>
                      <a:pt x="2142012" y="859461"/>
                      <a:pt x="2147536" y="844731"/>
                    </a:cubicBezTo>
                    <a:cubicBezTo>
                      <a:pt x="2153060" y="830000"/>
                      <a:pt x="2145639" y="813576"/>
                      <a:pt x="2130933" y="807986"/>
                    </a:cubicBezTo>
                    <a:close/>
                  </a:path>
                </a:pathLst>
              </a:custGeom>
              <a:solidFill>
                <a:srgbClr val="6E6555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5080000" y="1253479"/>
                <a:ext cx="2153344" cy="3181713"/>
              </a:xfrm>
              <a:custGeom>
                <a:avLst/>
                <a:gdLst/>
                <a:ahLst/>
                <a:cxnLst/>
                <a:rect r="r" b="b" t="t" l="l"/>
                <a:pathLst>
                  <a:path h="3181713" w="2153344">
                    <a:moveTo>
                      <a:pt x="127000" y="3118496"/>
                    </a:moveTo>
                    <a:cubicBezTo>
                      <a:pt x="126844" y="3083537"/>
                      <a:pt x="98459" y="3055279"/>
                      <a:pt x="63500" y="3055279"/>
                    </a:cubicBezTo>
                    <a:cubicBezTo>
                      <a:pt x="28541" y="3055279"/>
                      <a:pt x="156" y="3083537"/>
                      <a:pt x="0" y="3118496"/>
                    </a:cubicBezTo>
                    <a:cubicBezTo>
                      <a:pt x="156" y="3153455"/>
                      <a:pt x="28541" y="3181713"/>
                      <a:pt x="63500" y="3181713"/>
                    </a:cubicBezTo>
                    <a:cubicBezTo>
                      <a:pt x="98459" y="3181713"/>
                      <a:pt x="126844" y="3153455"/>
                      <a:pt x="127000" y="3118496"/>
                    </a:cubicBezTo>
                    <a:close/>
                    <a:moveTo>
                      <a:pt x="39724" y="3102645"/>
                    </a:moveTo>
                    <a:cubicBezTo>
                      <a:pt x="31057" y="3115774"/>
                      <a:pt x="34630" y="3133439"/>
                      <a:pt x="47720" y="3142165"/>
                    </a:cubicBezTo>
                    <a:cubicBezTo>
                      <a:pt x="60810" y="3150892"/>
                      <a:pt x="78491" y="3147397"/>
                      <a:pt x="87276" y="3134347"/>
                    </a:cubicBezTo>
                    <a:lnTo>
                      <a:pt x="2144676" y="48247"/>
                    </a:lnTo>
                    <a:cubicBezTo>
                      <a:pt x="2153344" y="35118"/>
                      <a:pt x="2149770" y="17452"/>
                      <a:pt x="2136680" y="8726"/>
                    </a:cubicBezTo>
                    <a:cubicBezTo>
                      <a:pt x="2123590" y="0"/>
                      <a:pt x="2105909" y="3495"/>
                      <a:pt x="2097124" y="16545"/>
                    </a:cubicBezTo>
                    <a:close/>
                  </a:path>
                </a:pathLst>
              </a:custGeom>
              <a:solidFill>
                <a:srgbClr val="6E6555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7137400" y="965483"/>
                <a:ext cx="2184400" cy="383608"/>
              </a:xfrm>
              <a:custGeom>
                <a:avLst/>
                <a:gdLst/>
                <a:ahLst/>
                <a:cxnLst/>
                <a:rect r="r" b="b" t="t" l="l"/>
                <a:pathLst>
                  <a:path h="383608" w="2184400">
                    <a:moveTo>
                      <a:pt x="127000" y="320392"/>
                    </a:moveTo>
                    <a:cubicBezTo>
                      <a:pt x="126843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3" y="355351"/>
                      <a:pt x="127000" y="320392"/>
                    </a:cubicBezTo>
                    <a:close/>
                    <a:moveTo>
                      <a:pt x="59956" y="292038"/>
                    </a:moveTo>
                    <a:cubicBezTo>
                      <a:pt x="44355" y="294059"/>
                      <a:pt x="33321" y="308310"/>
                      <a:pt x="35272" y="323920"/>
                    </a:cubicBezTo>
                    <a:cubicBezTo>
                      <a:pt x="37223" y="339530"/>
                      <a:pt x="51425" y="350628"/>
                      <a:pt x="67044" y="348746"/>
                    </a:cubicBezTo>
                    <a:lnTo>
                      <a:pt x="2124444" y="91571"/>
                    </a:lnTo>
                    <a:cubicBezTo>
                      <a:pt x="2140045" y="89550"/>
                      <a:pt x="2151079" y="75299"/>
                      <a:pt x="2149128" y="59689"/>
                    </a:cubicBezTo>
                    <a:cubicBezTo>
                      <a:pt x="2147177" y="44079"/>
                      <a:pt x="2132975" y="32981"/>
                      <a:pt x="2117356" y="34863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6E6555"/>
              </a:solid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2915178" y="8075422"/>
            <a:ext cx="5404683" cy="43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Comparison between 1960 &amp; 2020.</a:t>
            </a:r>
          </a:p>
        </p:txBody>
      </p:sp>
      <p:sp>
        <p:nvSpPr>
          <p:cNvPr name="AutoShape 24" id="24"/>
          <p:cNvSpPr/>
          <p:nvPr/>
        </p:nvSpPr>
        <p:spPr>
          <a:xfrm rot="21399">
            <a:off x="1286136" y="8464306"/>
            <a:ext cx="729857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39612" y="8090024"/>
            <a:ext cx="567338" cy="848356"/>
          </a:xfrm>
          <a:prstGeom prst="rect">
            <a:avLst/>
          </a:prstGeom>
        </p:spPr>
      </p:pic>
      <p:sp>
        <p:nvSpPr>
          <p:cNvPr name="AutoShape 26" id="26"/>
          <p:cNvSpPr/>
          <p:nvPr/>
        </p:nvSpPr>
        <p:spPr>
          <a:xfrm rot="5400000">
            <a:off x="-8938" y="7162120"/>
            <a:ext cx="2637491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781047"/>
            <a:ext cx="18080704" cy="81272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10441783">
            <a:off x="7351466" y="7236975"/>
            <a:ext cx="3347232" cy="81170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318330" y="8091967"/>
            <a:ext cx="3413504" cy="762000"/>
            <a:chOff x="0" y="0"/>
            <a:chExt cx="5527922" cy="123400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527922" cy="1234004"/>
            </a:xfrm>
            <a:custGeom>
              <a:avLst/>
              <a:gdLst/>
              <a:ahLst/>
              <a:cxnLst/>
              <a:rect r="r" b="b" t="t" l="l"/>
              <a:pathLst>
                <a:path h="1234004" w="5527922">
                  <a:moveTo>
                    <a:pt x="0" y="0"/>
                  </a:moveTo>
                  <a:lnTo>
                    <a:pt x="0" y="1234004"/>
                  </a:lnTo>
                  <a:lnTo>
                    <a:pt x="5527922" y="1234004"/>
                  </a:lnTo>
                  <a:lnTo>
                    <a:pt x="5527922" y="0"/>
                  </a:lnTo>
                  <a:lnTo>
                    <a:pt x="0" y="0"/>
                  </a:lnTo>
                  <a:close/>
                  <a:moveTo>
                    <a:pt x="5466962" y="1173044"/>
                  </a:moveTo>
                  <a:lnTo>
                    <a:pt x="59690" y="1173044"/>
                  </a:lnTo>
                  <a:lnTo>
                    <a:pt x="59690" y="59690"/>
                  </a:lnTo>
                  <a:lnTo>
                    <a:pt x="5466962" y="59690"/>
                  </a:lnTo>
                  <a:lnTo>
                    <a:pt x="5466962" y="1173044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954863" y="781047"/>
            <a:ext cx="2971558" cy="1692039"/>
            <a:chOff x="0" y="0"/>
            <a:chExt cx="5527922" cy="3147661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527922" cy="3147662"/>
            </a:xfrm>
            <a:custGeom>
              <a:avLst/>
              <a:gdLst/>
              <a:ahLst/>
              <a:cxnLst/>
              <a:rect r="r" b="b" t="t" l="l"/>
              <a:pathLst>
                <a:path h="3147662" w="5527922">
                  <a:moveTo>
                    <a:pt x="0" y="0"/>
                  </a:moveTo>
                  <a:lnTo>
                    <a:pt x="0" y="3147662"/>
                  </a:lnTo>
                  <a:lnTo>
                    <a:pt x="5527922" y="3147662"/>
                  </a:lnTo>
                  <a:lnTo>
                    <a:pt x="5527922" y="0"/>
                  </a:lnTo>
                  <a:lnTo>
                    <a:pt x="0" y="0"/>
                  </a:lnTo>
                  <a:close/>
                  <a:moveTo>
                    <a:pt x="5466962" y="3086702"/>
                  </a:moveTo>
                  <a:lnTo>
                    <a:pt x="59690" y="3086702"/>
                  </a:lnTo>
                  <a:lnTo>
                    <a:pt x="59690" y="59690"/>
                  </a:lnTo>
                  <a:lnTo>
                    <a:pt x="5466962" y="59690"/>
                  </a:lnTo>
                  <a:lnTo>
                    <a:pt x="5466962" y="3086702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7582380"/>
            <a:ext cx="3413504" cy="1643062"/>
            <a:chOff x="0" y="0"/>
            <a:chExt cx="5527922" cy="266082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527922" cy="2660820"/>
            </a:xfrm>
            <a:custGeom>
              <a:avLst/>
              <a:gdLst/>
              <a:ahLst/>
              <a:cxnLst/>
              <a:rect r="r" b="b" t="t" l="l"/>
              <a:pathLst>
                <a:path h="2660820" w="5527922">
                  <a:moveTo>
                    <a:pt x="0" y="0"/>
                  </a:moveTo>
                  <a:lnTo>
                    <a:pt x="0" y="2660820"/>
                  </a:lnTo>
                  <a:lnTo>
                    <a:pt x="5527922" y="2660820"/>
                  </a:lnTo>
                  <a:lnTo>
                    <a:pt x="5527922" y="0"/>
                  </a:lnTo>
                  <a:lnTo>
                    <a:pt x="0" y="0"/>
                  </a:lnTo>
                  <a:close/>
                  <a:moveTo>
                    <a:pt x="5466962" y="2599860"/>
                  </a:moveTo>
                  <a:lnTo>
                    <a:pt x="59690" y="2599860"/>
                  </a:lnTo>
                  <a:lnTo>
                    <a:pt x="59690" y="59690"/>
                  </a:lnTo>
                  <a:lnTo>
                    <a:pt x="5466962" y="59690"/>
                  </a:lnTo>
                  <a:lnTo>
                    <a:pt x="5466962" y="2599860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518763" y="8191979"/>
            <a:ext cx="3012638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</a:rPr>
              <a:t>Relatively China grew the quickest</a:t>
            </a: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</a:rPr>
              <a:t>by 340%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041201" y="849589"/>
            <a:ext cx="279888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</a:rPr>
              <a:t>All other countries are getting stronger</a:t>
            </a: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Arimo"/>
              </a:rPr>
              <a:t>Africa's GDP is still the lowest in terms of growth and total.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4981" y="7672867"/>
            <a:ext cx="298465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99"/>
              </a:lnSpc>
            </a:pPr>
            <a:r>
              <a:rPr lang="en-US" sz="1499">
                <a:solidFill>
                  <a:srgbClr val="000000"/>
                </a:solidFill>
                <a:latin typeface="Arimo"/>
              </a:rPr>
              <a:t>Top 4 countries  in terms of growth:</a:t>
            </a:r>
          </a:p>
          <a:p>
            <a:pPr>
              <a:lnSpc>
                <a:spcPts val="2099"/>
              </a:lnSpc>
            </a:pPr>
            <a:r>
              <a:rPr lang="en-US" sz="1499">
                <a:solidFill>
                  <a:srgbClr val="000000"/>
                </a:solidFill>
                <a:latin typeface="Arimo"/>
              </a:rPr>
              <a:t>1.South Korea:    41,093.82 %</a:t>
            </a:r>
          </a:p>
          <a:p>
            <a:pPr>
              <a:lnSpc>
                <a:spcPts val="2099"/>
              </a:lnSpc>
            </a:pPr>
            <a:r>
              <a:rPr lang="en-US" sz="1499">
                <a:solidFill>
                  <a:srgbClr val="000000"/>
                </a:solidFill>
                <a:latin typeface="Arimo"/>
              </a:rPr>
              <a:t>2.China:               24,554.34 %</a:t>
            </a:r>
          </a:p>
          <a:p>
            <a:pPr>
              <a:lnSpc>
                <a:spcPts val="2099"/>
              </a:lnSpc>
            </a:pPr>
            <a:r>
              <a:rPr lang="en-US" sz="1499">
                <a:solidFill>
                  <a:srgbClr val="000000"/>
                </a:solidFill>
                <a:latin typeface="Arimo"/>
              </a:rPr>
              <a:t>3.Japan:              11,129.35 %</a:t>
            </a:r>
          </a:p>
          <a:p>
            <a:pPr>
              <a:lnSpc>
                <a:spcPts val="2099"/>
              </a:lnSpc>
            </a:pPr>
            <a:r>
              <a:rPr lang="en-US" sz="1499">
                <a:solidFill>
                  <a:srgbClr val="000000"/>
                </a:solidFill>
                <a:latin typeface="Arimo"/>
              </a:rPr>
              <a:t>4.United States:  3,753.60 %</a:t>
            </a:r>
          </a:p>
          <a:p>
            <a:pPr algn="ctr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833" t="0" r="4833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23200"/>
            <a:ext cx="644231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uez One"/>
              </a:rPr>
              <a:t>Slide 14 Zoomed in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240540">
            <a:off x="11545562" y="7342867"/>
            <a:ext cx="1856152" cy="45011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840351" y="6271529"/>
            <a:ext cx="1897569" cy="53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8"/>
              </a:lnSpc>
            </a:pPr>
            <a:r>
              <a:rPr lang="en-US" sz="1570">
                <a:solidFill>
                  <a:srgbClr val="000000"/>
                </a:solidFill>
                <a:latin typeface="Open Sans"/>
              </a:rPr>
              <a:t>China rises as a top leading country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840351" y="6244327"/>
            <a:ext cx="2008922" cy="622450"/>
            <a:chOff x="0" y="0"/>
            <a:chExt cx="9371420" cy="290366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9371420" cy="2903666"/>
            </a:xfrm>
            <a:custGeom>
              <a:avLst/>
              <a:gdLst/>
              <a:ahLst/>
              <a:cxnLst/>
              <a:rect r="r" b="b" t="t" l="l"/>
              <a:pathLst>
                <a:path h="2903666" w="9371420">
                  <a:moveTo>
                    <a:pt x="0" y="0"/>
                  </a:moveTo>
                  <a:lnTo>
                    <a:pt x="0" y="2903666"/>
                  </a:lnTo>
                  <a:lnTo>
                    <a:pt x="9371420" y="2903666"/>
                  </a:lnTo>
                  <a:lnTo>
                    <a:pt x="9371420" y="0"/>
                  </a:lnTo>
                  <a:lnTo>
                    <a:pt x="0" y="0"/>
                  </a:lnTo>
                  <a:close/>
                  <a:moveTo>
                    <a:pt x="9310460" y="2842706"/>
                  </a:moveTo>
                  <a:lnTo>
                    <a:pt x="59690" y="2842706"/>
                  </a:lnTo>
                  <a:lnTo>
                    <a:pt x="59690" y="59690"/>
                  </a:lnTo>
                  <a:lnTo>
                    <a:pt x="9310460" y="59690"/>
                  </a:lnTo>
                  <a:lnTo>
                    <a:pt x="9310460" y="2842706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8203" y="2369071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9134" y="4031665"/>
            <a:ext cx="6288866" cy="63523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9518" y="6852279"/>
            <a:ext cx="2953447" cy="35317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60138" y="2161690"/>
            <a:ext cx="3591372" cy="28147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36242" y="3360665"/>
            <a:ext cx="5432963" cy="37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China will outgrow USA in the near future.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465" y="2761930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16965" y="5381333"/>
            <a:ext cx="5432963" cy="77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"Others" countries GDP will grow relatively to total GDP.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6188" y="4981575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66171" y="7990157"/>
            <a:ext cx="5432963" cy="37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New countries will rise to the top.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95394" y="7391421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8203" y="1549117"/>
            <a:ext cx="5155449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HYPOTHESES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510" t="3691" r="7200" b="570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50584" y="216969"/>
            <a:ext cx="8786832" cy="81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8"/>
              </a:lnSpc>
              <a:spcBef>
                <a:spcPct val="0"/>
              </a:spcBef>
            </a:pPr>
            <a:r>
              <a:rPr lang="en-US" sz="4792">
                <a:solidFill>
                  <a:srgbClr val="000000"/>
                </a:solidFill>
                <a:latin typeface="IBM Plex Sans Bold"/>
              </a:rPr>
              <a:t>Comparision between years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156052" y="1028700"/>
            <a:ext cx="8055274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622" t="0" r="4811" b="38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4338" t="0" r="8971" b="0"/>
          <a:stretch>
            <a:fillRect/>
          </a:stretch>
        </p:blipFill>
        <p:spPr>
          <a:xfrm flipH="false" flipV="false" rot="0">
            <a:off x="12881190" y="0"/>
            <a:ext cx="540681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13964" y="0"/>
            <a:ext cx="11667226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832363" y="1171571"/>
            <a:ext cx="2820685" cy="982027"/>
            <a:chOff x="0" y="0"/>
            <a:chExt cx="5690043" cy="1981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690043" cy="1981000"/>
            </a:xfrm>
            <a:custGeom>
              <a:avLst/>
              <a:gdLst/>
              <a:ahLst/>
              <a:cxnLst/>
              <a:rect r="r" b="b" t="t" l="l"/>
              <a:pathLst>
                <a:path h="1981000" w="5690043">
                  <a:moveTo>
                    <a:pt x="0" y="0"/>
                  </a:moveTo>
                  <a:lnTo>
                    <a:pt x="0" y="1981000"/>
                  </a:lnTo>
                  <a:lnTo>
                    <a:pt x="5690043" y="1981000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1920040"/>
                  </a:moveTo>
                  <a:lnTo>
                    <a:pt x="59690" y="1920040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1920040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067344" y="1243007"/>
            <a:ext cx="2792931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Arimo"/>
              </a:rPr>
              <a:t>China grew from 5% to 24% in 70 years</a:t>
            </a:r>
          </a:p>
          <a:p>
            <a:pPr algn="ctr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958" r="0" b="3958"/>
          <a:stretch>
            <a:fillRect/>
          </a:stretch>
        </p:blipFill>
        <p:spPr>
          <a:xfrm flipH="false" flipV="false" rot="0">
            <a:off x="6745850" y="0"/>
            <a:ext cx="12623670" cy="1090487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" y="361950"/>
            <a:ext cx="9192866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BONUS PREDICTION 2050</a:t>
            </a:r>
          </a:p>
        </p:txBody>
      </p:sp>
      <p:sp>
        <p:nvSpPr>
          <p:cNvPr name="AutoShape 4" id="4"/>
          <p:cNvSpPr/>
          <p:nvPr/>
        </p:nvSpPr>
        <p:spPr>
          <a:xfrm rot="9027">
            <a:off x="76184" y="1396196"/>
            <a:ext cx="9067746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83646" y="2028688"/>
            <a:ext cx="5896646" cy="313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6536" indent="-323268" lvl="1">
              <a:lnSpc>
                <a:spcPts val="4192"/>
              </a:lnSpc>
              <a:buFont typeface="Arial"/>
              <a:buChar char="•"/>
            </a:pPr>
            <a:r>
              <a:rPr lang="en-US" sz="2994">
                <a:solidFill>
                  <a:srgbClr val="000000"/>
                </a:solidFill>
                <a:latin typeface="IBM Plex Sans"/>
              </a:rPr>
              <a:t>China outgrows USA</a:t>
            </a:r>
            <a:r>
              <a:rPr lang="en-US" sz="2994">
                <a:solidFill>
                  <a:srgbClr val="000000"/>
                </a:solidFill>
                <a:latin typeface="Arimo"/>
              </a:rPr>
              <a:t> by far.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India, Brazil and Russia are in the top 5.</a:t>
            </a:r>
          </a:p>
          <a:p>
            <a:pPr marL="646536" indent="-323268" lvl="1">
              <a:lnSpc>
                <a:spcPts val="4192"/>
              </a:lnSpc>
              <a:buFont typeface="Arial"/>
              <a:buChar char="•"/>
            </a:pPr>
            <a:r>
              <a:rPr lang="en-US" sz="2994">
                <a:solidFill>
                  <a:srgbClr val="000000"/>
                </a:solidFill>
                <a:latin typeface="Arimo"/>
              </a:rPr>
              <a:t>Nigeria and Indonesia are in the top 15.</a:t>
            </a:r>
          </a:p>
          <a:p>
            <a:pPr>
              <a:lnSpc>
                <a:spcPts val="4192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8203" y="2369071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9134" y="4031665"/>
            <a:ext cx="6288866" cy="63523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07376">
            <a:off x="7615226" y="6242803"/>
            <a:ext cx="546017" cy="3822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49928" y="5777079"/>
            <a:ext cx="511685" cy="54329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16965" y="5243400"/>
            <a:ext cx="5432963" cy="157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Countries in the "Others" section GDP will grow relatively to the total GDP.</a:t>
            </a:r>
          </a:p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In 2020 they we're 22.8% </a:t>
            </a:r>
          </a:p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In 2030 they grew to 26.1%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6188" y="5241597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8203" y="1549117"/>
            <a:ext cx="5155449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CONCLUSIONS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65465" y="3159401"/>
            <a:ext cx="7594673" cy="1534452"/>
            <a:chOff x="0" y="0"/>
            <a:chExt cx="10126231" cy="204593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227703" y="-38100"/>
              <a:ext cx="7243950" cy="2084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Based on the data, we predict that China will outgrow USA in the near future, to be precise - by year 2025.</a:t>
              </a:r>
            </a:p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China will be leading USA by 5,506,665m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1"/>
              <a:ext cx="2092631" cy="188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863"/>
                </a:lnSpc>
              </a:pPr>
              <a:r>
                <a:rPr lang="en-US" sz="8473">
                  <a:solidFill>
                    <a:srgbClr val="ABC4FF"/>
                  </a:solidFill>
                  <a:latin typeface="Solway Bold"/>
                </a:rPr>
                <a:t>01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443984" y="660772"/>
              <a:ext cx="682246" cy="724393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4639552" y="7589781"/>
            <a:ext cx="7002436" cy="1290409"/>
            <a:chOff x="0" y="0"/>
            <a:chExt cx="9336582" cy="172054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092631" y="64508"/>
              <a:ext cx="7243950" cy="492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2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61925"/>
              <a:ext cx="2092631" cy="188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863"/>
                </a:lnSpc>
              </a:pPr>
              <a:r>
                <a:rPr lang="en-US" sz="8473">
                  <a:solidFill>
                    <a:srgbClr val="ABC4FF"/>
                  </a:solidFill>
                  <a:latin typeface="Solway Bold"/>
                </a:rPr>
                <a:t>03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59905" y="7963338"/>
            <a:ext cx="511685" cy="543295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209025" y="7827614"/>
            <a:ext cx="4850879" cy="77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New countries emerged to the top.</a:t>
            </a:r>
          </a:p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e.g Saudi Arabia, Indonesia, Turkey.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2274" y="2976693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50211" y="3677012"/>
            <a:ext cx="2781763" cy="41575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51315" y="0"/>
            <a:ext cx="12436685" cy="71044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5804" y="3713199"/>
            <a:ext cx="567338" cy="848356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3238210" y="6979270"/>
            <a:ext cx="3198091" cy="0"/>
          </a:xfrm>
          <a:prstGeom prst="line">
            <a:avLst/>
          </a:prstGeom>
          <a:ln cap="rnd" w="2857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alphaModFix amt="7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38210" y="7125119"/>
            <a:ext cx="680118" cy="51689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7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5551855" y="8044240"/>
            <a:ext cx="680118" cy="51689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238210" y="6161921"/>
            <a:ext cx="3727321" cy="71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14"/>
              </a:lnSpc>
            </a:pPr>
            <a:r>
              <a:rPr lang="en-US" sz="2513">
                <a:solidFill>
                  <a:srgbClr val="000000"/>
                </a:solidFill>
                <a:latin typeface="Suez One Bold"/>
              </a:rPr>
              <a:t>THE DATA EXPLAINS OUR HISTORY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48181">
            <a:off x="11209316" y="6989665"/>
            <a:ext cx="1663534" cy="97392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14751" y="7588049"/>
            <a:ext cx="7173249" cy="270790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72274" y="2083619"/>
            <a:ext cx="5155449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QUESTION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6134" y="3656049"/>
            <a:ext cx="5218051" cy="97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BM Plex Sans Bold"/>
              </a:rPr>
              <a:t>What can we learn from the data and graphs about history?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07878" y="7192543"/>
            <a:ext cx="3342995" cy="278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Solway"/>
              </a:rPr>
              <a:t>Throughout history, humans killed each other while trying to gain control and power.</a:t>
            </a:r>
          </a:p>
          <a:p>
            <a:pPr>
              <a:lnSpc>
                <a:spcPts val="2779"/>
              </a:lnSpc>
            </a:pPr>
          </a:p>
          <a:p>
            <a:pPr>
              <a:lnSpc>
                <a:spcPts val="2779"/>
              </a:lnSpc>
              <a:spcBef>
                <a:spcPct val="0"/>
              </a:spcBef>
            </a:pPr>
            <a:r>
              <a:rPr lang="en-US" sz="1985">
                <a:solidFill>
                  <a:srgbClr val="000000"/>
                </a:solidFill>
                <a:latin typeface="Solway"/>
              </a:rPr>
              <a:t>This fact, is represented in our data and reveals "dark history" for some.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8203" y="2369071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9134" y="4031665"/>
            <a:ext cx="6288866" cy="635239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36242" y="3360665"/>
            <a:ext cx="5923896" cy="37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Significant events will stand out in the graphs.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8458" y="2761862"/>
            <a:ext cx="1277783" cy="145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46188" y="5011823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8203" y="1549117"/>
            <a:ext cx="5155449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HYPOTHESES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15661" y="5411582"/>
            <a:ext cx="5432963" cy="77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Least developed/Smaller countries are more sensitive to historical events.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9518" y="6852279"/>
            <a:ext cx="2953447" cy="353177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433651" y="7827614"/>
            <a:ext cx="5432963" cy="77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Revolution / Collapsion can impact the country's  GDP.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95394" y="7427856"/>
            <a:ext cx="1569474" cy="145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03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15136" y="2580158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34461" y="2196300"/>
            <a:ext cx="1381156" cy="1381156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25184" y="2196300"/>
            <a:ext cx="1381156" cy="1381156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3062446" y="1432841"/>
            <a:ext cx="11195467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2444939" y="2603971"/>
            <a:ext cx="377306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85948" y="2453816"/>
            <a:ext cx="859629" cy="86612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4084" y="4894622"/>
            <a:ext cx="2040755" cy="177958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344040" y="7435028"/>
            <a:ext cx="1599921" cy="18232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988757" y="3767878"/>
            <a:ext cx="2006551" cy="290633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5772" y="2211673"/>
            <a:ext cx="938536" cy="135041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014060" y="622411"/>
            <a:ext cx="11330339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GENOCIDE, WARS &amp; USSR LISTS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22676" y="2148675"/>
            <a:ext cx="362078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Suez One Bold"/>
              </a:rPr>
              <a:t>Genocide &amp; Wars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44939" y="2672626"/>
            <a:ext cx="5007372" cy="73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The fall of Soviet Union affected many countries especially Russia.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43747" y="2148675"/>
            <a:ext cx="354501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u="none" sz="2699">
                <a:solidFill>
                  <a:srgbClr val="000000"/>
                </a:solidFill>
                <a:latin typeface="Suez One Bold"/>
              </a:rPr>
              <a:t>USSR Countries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15136" y="2662948"/>
            <a:ext cx="6128864" cy="110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Based on the outliers and inconsistent data in the graphs we've concluded those countries have  been through war/s, Civil war/s and genocide.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44939" y="4149338"/>
            <a:ext cx="2509244" cy="58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Open Sans"/>
              </a:rPr>
              <a:t>* Armenia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Azerbaijan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Belarus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Estonia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Georgia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Kazakhstan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Kyrgyzstan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Latvia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Lithuania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Moldova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Russia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Tajikistan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Turkmenistan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Ukraine</a:t>
            </a:r>
          </a:p>
          <a:p>
            <a:pPr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Arimo"/>
              </a:rPr>
              <a:t>* Uzbekistan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14060" y="4177913"/>
            <a:ext cx="3773884" cy="626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</a:t>
            </a:r>
            <a:r>
              <a:rPr lang="en-US" sz="1782">
                <a:solidFill>
                  <a:srgbClr val="000000"/>
                </a:solidFill>
                <a:latin typeface="Open Sans"/>
              </a:rPr>
              <a:t>Afghanistan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Angola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Bangladesh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Bosnia and Herzegovina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Cambodia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Democratic Republic of the Congo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Eritrea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Ethiopia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Guatemala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Iraq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Lebanon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Myanmar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Nigeria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Sierra Leone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Sudan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Timor-Leste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Uganda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Vietnam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Open Sans"/>
              </a:rPr>
              <a:t>* Yemen</a:t>
            </a:r>
          </a:p>
          <a:p>
            <a:pPr>
              <a:lnSpc>
                <a:spcPts val="2496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20636" y="424440"/>
            <a:ext cx="18288000" cy="97768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146143">
            <a:off x="3985506" y="8676492"/>
            <a:ext cx="1486676" cy="36051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251942">
            <a:off x="5892512" y="8717310"/>
            <a:ext cx="1225059" cy="2970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-9150859">
            <a:off x="8147757" y="8832076"/>
            <a:ext cx="1486676" cy="36051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146143">
            <a:off x="3853385" y="7299976"/>
            <a:ext cx="1486676" cy="36051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2578875">
            <a:off x="10490606" y="7434853"/>
            <a:ext cx="1486676" cy="3605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396871">
            <a:off x="1232474" y="6996106"/>
            <a:ext cx="1486676" cy="36051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04621" y="7701245"/>
            <a:ext cx="972405" cy="79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Angola </a:t>
            </a:r>
          </a:p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Colonial War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254851">
            <a:off x="3226004" y="3537278"/>
            <a:ext cx="4824468" cy="116993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014062" y="7771371"/>
            <a:ext cx="972405" cy="79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Timor Leste Genocide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81941" y="9090343"/>
            <a:ext cx="1417929" cy="52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Cambodian  Genocide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97507" y="8164845"/>
            <a:ext cx="1417929" cy="52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Bosnian Genocide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10526" y="9229725"/>
            <a:ext cx="2040560" cy="25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Soviet-Afghan War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66696" y="1113988"/>
            <a:ext cx="972405" cy="52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Lebanese Civil War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47512" y="8039260"/>
            <a:ext cx="972405" cy="106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Eritrean–Ethiopian War</a:t>
            </a:r>
          </a:p>
          <a:p>
            <a:pPr algn="ctr">
              <a:lnSpc>
                <a:spcPts val="2141"/>
              </a:lnSpc>
            </a:pP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10253">
            <a:off x="9494737" y="7827318"/>
            <a:ext cx="1784161" cy="43265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807183" y="8662522"/>
            <a:ext cx="972405" cy="106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Sierra Leone Civil War</a:t>
            </a:r>
          </a:p>
          <a:p>
            <a:pPr algn="ctr">
              <a:lnSpc>
                <a:spcPts val="2141"/>
              </a:lnSpc>
            </a:pP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78875">
            <a:off x="13327174" y="7526578"/>
            <a:ext cx="1784161" cy="432659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852398" y="8324403"/>
            <a:ext cx="972405" cy="79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Lebanon Second War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-4955768">
            <a:off x="5391619" y="3469489"/>
            <a:ext cx="4824468" cy="116993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568932" y="1085413"/>
            <a:ext cx="972405" cy="52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Lebanon Conflict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2578875">
            <a:off x="11537527" y="6507087"/>
            <a:ext cx="1486676" cy="360519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2100365" y="7203568"/>
            <a:ext cx="1333405" cy="52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Timor-Leste Crisis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-841051">
            <a:off x="10556794" y="2686759"/>
            <a:ext cx="2687707" cy="651769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293386" y="2227674"/>
            <a:ext cx="1974958" cy="25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Afghanistan Civil War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34952">
            <a:off x="15296075" y="2497790"/>
            <a:ext cx="1486676" cy="360519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4420936" y="1558378"/>
            <a:ext cx="2838364" cy="52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Open Sans"/>
              </a:rPr>
              <a:t>Lebanon Clashes + Syria civil war spillover in Lebanon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702793" y="2509172"/>
            <a:ext cx="21693586" cy="564055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9931" y="525896"/>
            <a:ext cx="17763961" cy="96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Suez One"/>
              </a:rPr>
              <a:t>Muammar Gaddafi Libya Overtake 2010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72993">
            <a:off x="3244851" y="7437350"/>
            <a:ext cx="1234082" cy="29926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8083055"/>
            <a:ext cx="713872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 people overtook corrupted leader Gaddafi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68795" y="3346566"/>
            <a:ext cx="3186195" cy="1108570"/>
            <a:chOff x="0" y="0"/>
            <a:chExt cx="5690043" cy="197973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690043" cy="1979731"/>
            </a:xfrm>
            <a:custGeom>
              <a:avLst/>
              <a:gdLst/>
              <a:ahLst/>
              <a:cxnLst/>
              <a:rect r="r" b="b" t="t" l="l"/>
              <a:pathLst>
                <a:path h="1979731" w="5690043">
                  <a:moveTo>
                    <a:pt x="0" y="0"/>
                  </a:moveTo>
                  <a:lnTo>
                    <a:pt x="0" y="1979731"/>
                  </a:lnTo>
                  <a:lnTo>
                    <a:pt x="5690043" y="1979731"/>
                  </a:lnTo>
                  <a:lnTo>
                    <a:pt x="5690043" y="0"/>
                  </a:lnTo>
                  <a:lnTo>
                    <a:pt x="0" y="0"/>
                  </a:lnTo>
                  <a:close/>
                  <a:moveTo>
                    <a:pt x="5629082" y="1918771"/>
                  </a:moveTo>
                  <a:lnTo>
                    <a:pt x="59690" y="1918771"/>
                  </a:lnTo>
                  <a:lnTo>
                    <a:pt x="59690" y="59690"/>
                  </a:lnTo>
                  <a:lnTo>
                    <a:pt x="5629082" y="59690"/>
                  </a:lnTo>
                  <a:lnTo>
                    <a:pt x="5629082" y="1918771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465427" y="3500165"/>
            <a:ext cx="279293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Growth of 165% in 1 year.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456" t="0" r="7456" b="0"/>
          <a:stretch>
            <a:fillRect/>
          </a:stretch>
        </p:blipFill>
        <p:spPr>
          <a:xfrm flipH="false" flipV="false" rot="0">
            <a:off x="438003" y="1897011"/>
            <a:ext cx="17395791" cy="77681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38125"/>
            <a:ext cx="16269263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Suez One"/>
              </a:rPr>
              <a:t>USA 9/11 &amp; Vietnam War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7556089">
            <a:off x="2596201" y="6135757"/>
            <a:ext cx="2143955" cy="5199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4906" y="6703030"/>
            <a:ext cx="1326208" cy="35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IBM Plex Sans"/>
              </a:rPr>
              <a:t>9/11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7556089">
            <a:off x="10715620" y="5521126"/>
            <a:ext cx="2143955" cy="5199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48447" y="7061797"/>
            <a:ext cx="1326208" cy="71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IBM Plex Sans"/>
              </a:rPr>
              <a:t>Vietnam War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970274" y="4987521"/>
            <a:ext cx="10317726" cy="529947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400000">
            <a:off x="11202288" y="7885520"/>
            <a:ext cx="4344081" cy="0"/>
          </a:xfrm>
          <a:prstGeom prst="line">
            <a:avLst/>
          </a:prstGeom>
          <a:ln cap="rnd" w="38100">
            <a:solidFill>
              <a:srgbClr val="FF0000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2781" y="504218"/>
            <a:ext cx="8961219" cy="4639282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5380105">
            <a:off x="2884888" y="2800047"/>
            <a:ext cx="4114869" cy="0"/>
          </a:xfrm>
          <a:prstGeom prst="line">
            <a:avLst/>
          </a:prstGeom>
          <a:ln cap="rnd" w="28575">
            <a:solidFill>
              <a:srgbClr val="FF1616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441783">
            <a:off x="10108913" y="8561282"/>
            <a:ext cx="3195680" cy="77495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528630" y="8176664"/>
            <a:ext cx="1300465" cy="441048"/>
            <a:chOff x="0" y="0"/>
            <a:chExt cx="4623106" cy="156790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623106" cy="1567909"/>
            </a:xfrm>
            <a:custGeom>
              <a:avLst/>
              <a:gdLst/>
              <a:ahLst/>
              <a:cxnLst/>
              <a:rect r="r" b="b" t="t" l="l"/>
              <a:pathLst>
                <a:path h="1567909" w="4623106">
                  <a:moveTo>
                    <a:pt x="0" y="0"/>
                  </a:moveTo>
                  <a:lnTo>
                    <a:pt x="0" y="1567909"/>
                  </a:lnTo>
                  <a:lnTo>
                    <a:pt x="4623106" y="1567909"/>
                  </a:lnTo>
                  <a:lnTo>
                    <a:pt x="4623106" y="0"/>
                  </a:lnTo>
                  <a:lnTo>
                    <a:pt x="0" y="0"/>
                  </a:lnTo>
                  <a:close/>
                  <a:moveTo>
                    <a:pt x="4562146" y="1506949"/>
                  </a:moveTo>
                  <a:lnTo>
                    <a:pt x="59690" y="1506949"/>
                  </a:lnTo>
                  <a:lnTo>
                    <a:pt x="59690" y="59690"/>
                  </a:lnTo>
                  <a:lnTo>
                    <a:pt x="4562146" y="59690"/>
                  </a:lnTo>
                  <a:lnTo>
                    <a:pt x="4562146" y="1506949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1074394">
            <a:off x="5194537" y="2137393"/>
            <a:ext cx="2143955" cy="51990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928530" y="1599865"/>
            <a:ext cx="1300465" cy="441048"/>
            <a:chOff x="0" y="0"/>
            <a:chExt cx="4623106" cy="1567909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623106" cy="1567909"/>
            </a:xfrm>
            <a:custGeom>
              <a:avLst/>
              <a:gdLst/>
              <a:ahLst/>
              <a:cxnLst/>
              <a:rect r="r" b="b" t="t" l="l"/>
              <a:pathLst>
                <a:path h="1567909" w="4623106">
                  <a:moveTo>
                    <a:pt x="0" y="0"/>
                  </a:moveTo>
                  <a:lnTo>
                    <a:pt x="0" y="1567909"/>
                  </a:lnTo>
                  <a:lnTo>
                    <a:pt x="4623106" y="1567909"/>
                  </a:lnTo>
                  <a:lnTo>
                    <a:pt x="4623106" y="0"/>
                  </a:lnTo>
                  <a:lnTo>
                    <a:pt x="0" y="0"/>
                  </a:lnTo>
                  <a:close/>
                  <a:moveTo>
                    <a:pt x="4562146" y="1506949"/>
                  </a:moveTo>
                  <a:lnTo>
                    <a:pt x="59690" y="1506949"/>
                  </a:lnTo>
                  <a:lnTo>
                    <a:pt x="59690" y="59690"/>
                  </a:lnTo>
                  <a:lnTo>
                    <a:pt x="4562146" y="59690"/>
                  </a:lnTo>
                  <a:lnTo>
                    <a:pt x="4562146" y="1506949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809567" y="5588974"/>
            <a:ext cx="4636536" cy="445906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911859" y="4701879"/>
            <a:ext cx="69630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uez One"/>
              </a:rPr>
              <a:t>USSR Population Drop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071" y="-120719"/>
            <a:ext cx="79958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uez One"/>
              </a:rPr>
              <a:t>USSR Military Spending's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8630" y="8196157"/>
            <a:ext cx="1300465" cy="35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IBM Plex Sans"/>
              </a:rPr>
              <a:t>USSR Fall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28530" y="1619358"/>
            <a:ext cx="1300465" cy="35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IBM Plex Sans"/>
              </a:rPr>
              <a:t>USSR Fall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912" y="5130287"/>
            <a:ext cx="2606543" cy="45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Suez One Bold"/>
              </a:rPr>
              <a:t>USSR Total GDP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441783">
            <a:off x="697845" y="8370335"/>
            <a:ext cx="1486676" cy="360519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5380105">
            <a:off x="263669" y="7708967"/>
            <a:ext cx="4114869" cy="0"/>
          </a:xfrm>
          <a:prstGeom prst="line">
            <a:avLst/>
          </a:prstGeom>
          <a:ln cap="rnd" w="28575">
            <a:solidFill>
              <a:srgbClr val="FF1616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509101" y="7975633"/>
            <a:ext cx="1300465" cy="35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IBM Plex Sans"/>
              </a:rPr>
              <a:t>USSR Fall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09101" y="7956140"/>
            <a:ext cx="1300465" cy="441048"/>
            <a:chOff x="0" y="0"/>
            <a:chExt cx="4623106" cy="156790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4623106" cy="1567909"/>
            </a:xfrm>
            <a:custGeom>
              <a:avLst/>
              <a:gdLst/>
              <a:ahLst/>
              <a:cxnLst/>
              <a:rect r="r" b="b" t="t" l="l"/>
              <a:pathLst>
                <a:path h="1567909" w="4623106">
                  <a:moveTo>
                    <a:pt x="0" y="0"/>
                  </a:moveTo>
                  <a:lnTo>
                    <a:pt x="0" y="1567909"/>
                  </a:lnTo>
                  <a:lnTo>
                    <a:pt x="4623106" y="1567909"/>
                  </a:lnTo>
                  <a:lnTo>
                    <a:pt x="4623106" y="0"/>
                  </a:lnTo>
                  <a:lnTo>
                    <a:pt x="0" y="0"/>
                  </a:lnTo>
                  <a:close/>
                  <a:moveTo>
                    <a:pt x="4562146" y="1506949"/>
                  </a:moveTo>
                  <a:lnTo>
                    <a:pt x="59690" y="1506949"/>
                  </a:lnTo>
                  <a:lnTo>
                    <a:pt x="59690" y="59690"/>
                  </a:lnTo>
                  <a:lnTo>
                    <a:pt x="4562146" y="59690"/>
                  </a:lnTo>
                  <a:lnTo>
                    <a:pt x="4562146" y="1506949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8459568">
            <a:off x="2693414" y="8824873"/>
            <a:ext cx="1486676" cy="360519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077277" y="159189"/>
            <a:ext cx="7789697" cy="410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1"/>
              </a:lnSpc>
            </a:pPr>
            <a:r>
              <a:rPr lang="en-US" sz="3322">
                <a:solidFill>
                  <a:srgbClr val="000000"/>
                </a:solidFill>
                <a:latin typeface="IBM Plex Sans"/>
              </a:rPr>
              <a:t>USSR collapsed in 1991,</a:t>
            </a:r>
          </a:p>
          <a:p>
            <a:pPr>
              <a:lnSpc>
                <a:spcPts val="4651"/>
              </a:lnSpc>
            </a:pPr>
            <a:r>
              <a:rPr lang="en-US" sz="3322">
                <a:solidFill>
                  <a:srgbClr val="000000"/>
                </a:solidFill>
                <a:latin typeface="IBM Plex Sans"/>
              </a:rPr>
              <a:t>we can see the effect on the Union members in the following graphs.</a:t>
            </a:r>
          </a:p>
          <a:p>
            <a:pPr marL="717273" indent="-358636" lvl="1">
              <a:lnSpc>
                <a:spcPts val="4651"/>
              </a:lnSpc>
              <a:buFont typeface="Arial"/>
              <a:buChar char="•"/>
            </a:pPr>
            <a:r>
              <a:rPr lang="en-US" sz="3322">
                <a:solidFill>
                  <a:srgbClr val="000000"/>
                </a:solidFill>
                <a:latin typeface="IBM Plex Sans"/>
              </a:rPr>
              <a:t>Effect on the population</a:t>
            </a:r>
          </a:p>
          <a:p>
            <a:pPr marL="717273" indent="-358636" lvl="1">
              <a:lnSpc>
                <a:spcPts val="4651"/>
              </a:lnSpc>
              <a:buFont typeface="Arial"/>
              <a:buChar char="•"/>
            </a:pPr>
            <a:r>
              <a:rPr lang="en-US" sz="3322">
                <a:solidFill>
                  <a:srgbClr val="000000"/>
                </a:solidFill>
                <a:latin typeface="IBM Plex Sans"/>
              </a:rPr>
              <a:t>Effect on the GDP </a:t>
            </a:r>
          </a:p>
          <a:p>
            <a:pPr marL="717273" indent="-358636" lvl="1">
              <a:lnSpc>
                <a:spcPts val="4651"/>
              </a:lnSpc>
              <a:buFont typeface="Arial"/>
              <a:buChar char="•"/>
            </a:pPr>
            <a:r>
              <a:rPr lang="en-US" sz="3322">
                <a:solidFill>
                  <a:srgbClr val="000000"/>
                </a:solidFill>
                <a:latin typeface="IBM Plex Sans"/>
              </a:rPr>
              <a:t>Russia was affected the most regarding military spending's.</a:t>
            </a:r>
          </a:p>
        </p:txBody>
      </p:sp>
      <p:sp>
        <p:nvSpPr>
          <p:cNvPr name="AutoShape 25" id="25"/>
          <p:cNvSpPr/>
          <p:nvPr/>
        </p:nvSpPr>
        <p:spPr>
          <a:xfrm rot="-10800000">
            <a:off x="8558922" y="7708967"/>
            <a:ext cx="9476838" cy="0"/>
          </a:xfrm>
          <a:prstGeom prst="line">
            <a:avLst/>
          </a:prstGeom>
          <a:ln cap="rnd" w="2857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8723546" y="7498913"/>
            <a:ext cx="821859" cy="22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9"/>
              </a:lnSpc>
            </a:pPr>
            <a:r>
              <a:rPr lang="en-US" sz="1292">
                <a:solidFill>
                  <a:srgbClr val="000000"/>
                </a:solidFill>
                <a:latin typeface="IBM Plex Sans Bold"/>
              </a:rPr>
              <a:t>Zero Line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4104" y="1473838"/>
            <a:ext cx="768421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60608"/>
                </a:solidFill>
                <a:latin typeface="Suez One Bold"/>
              </a:rPr>
              <a:t>Step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6325" y="1572898"/>
            <a:ext cx="1389910" cy="129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5"/>
              </a:lnSpc>
            </a:pPr>
            <a:r>
              <a:rPr lang="en-US" sz="7504">
                <a:solidFill>
                  <a:srgbClr val="ABC4FF"/>
                </a:solidFill>
                <a:latin typeface="Solway Bold"/>
              </a:rPr>
              <a:t>01</a:t>
            </a:r>
          </a:p>
        </p:txBody>
      </p:sp>
      <p:sp>
        <p:nvSpPr>
          <p:cNvPr name="AutoShape 4" id="4"/>
          <p:cNvSpPr/>
          <p:nvPr/>
        </p:nvSpPr>
        <p:spPr>
          <a:xfrm rot="11926">
            <a:off x="503736" y="1253485"/>
            <a:ext cx="6863611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384104" y="1929133"/>
            <a:ext cx="707274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672666" y="474987"/>
            <a:ext cx="5121744" cy="1821697"/>
            <a:chOff x="0" y="0"/>
            <a:chExt cx="6934395" cy="246641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934395" cy="2466419"/>
            </a:xfrm>
            <a:custGeom>
              <a:avLst/>
              <a:gdLst/>
              <a:ahLst/>
              <a:cxnLst/>
              <a:rect r="r" b="b" t="t" l="l"/>
              <a:pathLst>
                <a:path h="2466419" w="6934395">
                  <a:moveTo>
                    <a:pt x="0" y="0"/>
                  </a:moveTo>
                  <a:lnTo>
                    <a:pt x="0" y="2466419"/>
                  </a:lnTo>
                  <a:lnTo>
                    <a:pt x="6934395" y="2466419"/>
                  </a:lnTo>
                  <a:lnTo>
                    <a:pt x="6934395" y="0"/>
                  </a:lnTo>
                  <a:lnTo>
                    <a:pt x="0" y="0"/>
                  </a:lnTo>
                  <a:close/>
                  <a:moveTo>
                    <a:pt x="6873435" y="2405459"/>
                  </a:moveTo>
                  <a:lnTo>
                    <a:pt x="59690" y="2405459"/>
                  </a:lnTo>
                  <a:lnTo>
                    <a:pt x="59690" y="59690"/>
                  </a:lnTo>
                  <a:lnTo>
                    <a:pt x="6873435" y="59690"/>
                  </a:lnTo>
                  <a:lnTo>
                    <a:pt x="6873435" y="2405459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898386" y="567294"/>
            <a:ext cx="4670305" cy="158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7"/>
              </a:lnSpc>
            </a:pPr>
            <a:r>
              <a:rPr lang="en-US" sz="2297">
                <a:solidFill>
                  <a:srgbClr val="000000"/>
                </a:solidFill>
                <a:latin typeface="IBM Plex Sans Bold"/>
              </a:rPr>
              <a:t>Scraping:</a:t>
            </a:r>
            <a:r>
              <a:rPr lang="en-US" sz="2297">
                <a:solidFill>
                  <a:srgbClr val="000000"/>
                </a:solidFill>
                <a:latin typeface="IBM Plex Sans"/>
              </a:rPr>
              <a:t> Wikipedia.org, Numbeo.com, OurWorldInData.org, Burningcompass.com</a:t>
            </a:r>
          </a:p>
          <a:p>
            <a:pPr>
              <a:lnSpc>
                <a:spcPts val="3217"/>
              </a:lnSpc>
            </a:pPr>
            <a:r>
              <a:rPr lang="en-US" sz="2297">
                <a:solidFill>
                  <a:srgbClr val="000000"/>
                </a:solidFill>
                <a:latin typeface="IBM Plex Sans Bold"/>
              </a:rPr>
              <a:t>CSVs:</a:t>
            </a:r>
            <a:r>
              <a:rPr lang="en-US" sz="2297">
                <a:solidFill>
                  <a:srgbClr val="000000"/>
                </a:solidFill>
                <a:latin typeface="IBM Plex Sans"/>
              </a:rPr>
              <a:t> data.worldbank.org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10441783">
            <a:off x="9445350" y="1065239"/>
            <a:ext cx="3195680" cy="77495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91377" y="8762844"/>
            <a:ext cx="1313710" cy="131371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242" y="8762844"/>
            <a:ext cx="1183981" cy="131371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91377" y="6841160"/>
            <a:ext cx="1313710" cy="1313710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242" y="6841160"/>
            <a:ext cx="1183981" cy="1313710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>
            <a:off x="475265" y="6439240"/>
            <a:ext cx="11340361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555949" y="2125186"/>
            <a:ext cx="7515851" cy="31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3"/>
              </a:lnSpc>
            </a:pPr>
            <a:r>
              <a:rPr lang="en-US" sz="1895">
                <a:solidFill>
                  <a:srgbClr val="000000"/>
                </a:solidFill>
                <a:latin typeface="IBM Plex Sans"/>
              </a:rPr>
              <a:t>We've scraped the relevant data and built a CSV from every resource.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55949" y="2952153"/>
            <a:ext cx="9151909" cy="104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"/>
              </a:rPr>
              <a:t>We've realized that we cannot combine all the CSVs into one database thats because the combined DB would have too much missing data - due to not overlapping years.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6325" y="2769702"/>
            <a:ext cx="1389910" cy="129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5"/>
              </a:lnSpc>
            </a:pPr>
            <a:r>
              <a:rPr lang="en-US" sz="7504">
                <a:solidFill>
                  <a:srgbClr val="ABC4FF"/>
                </a:solidFill>
                <a:latin typeface="Solway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55949" y="4344279"/>
            <a:ext cx="9151909" cy="174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"/>
              </a:rPr>
              <a:t>We decided to build a separate CSV for the scraping and for the downloaded data.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"/>
              </a:rPr>
              <a:t>It was much easier to use two different</a:t>
            </a:r>
            <a:r>
              <a:rPr lang="en-US" sz="2000">
                <a:solidFill>
                  <a:srgbClr val="000000"/>
                </a:solidFill>
                <a:latin typeface="Arimo"/>
              </a:rPr>
              <a:t> CSV's as our main data points.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"/>
              </a:rPr>
              <a:t>"df_Full_DataBase" contains all data from 1960  through 2020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"/>
              </a:rPr>
              <a:t>"df_Scrape" contains all data from 2009 through 2020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6325" y="4514253"/>
            <a:ext cx="1389910" cy="129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5"/>
              </a:lnSpc>
            </a:pPr>
            <a:r>
              <a:rPr lang="en-US" sz="7504">
                <a:solidFill>
                  <a:srgbClr val="ABC4FF"/>
                </a:solidFill>
                <a:latin typeface="Solway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94801" y="8705694"/>
            <a:ext cx="711832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ABC4FF"/>
                </a:solidFill>
                <a:latin typeface="Solway Bold"/>
              </a:rPr>
              <a:t>Have we encountered data duplications?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3757" y="522612"/>
            <a:ext cx="6863570" cy="80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OBTAIN THE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94883" y="7462725"/>
            <a:ext cx="11929611" cy="33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"/>
              </a:rPr>
              <a:t>Various GDP information, Indexes growth rate, Population Data, Cost of living and spending per country.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94883" y="6784010"/>
            <a:ext cx="546245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ABC4FF"/>
                </a:solidFill>
                <a:latin typeface="Solway Bold"/>
              </a:rPr>
              <a:t>What data have we gathered?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94801" y="9384409"/>
            <a:ext cx="11929694" cy="33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"/>
              </a:rPr>
              <a:t>Yes, we had a few countries that appeared more than once but with a different name.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64481" y="8562993"/>
            <a:ext cx="1580236" cy="158023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700855" y="2868071"/>
            <a:ext cx="1841083" cy="184866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687290" y="3650352"/>
            <a:ext cx="1572010" cy="284098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700855" y="5012170"/>
            <a:ext cx="586548" cy="875692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4601201" y="5302392"/>
            <a:ext cx="1086088" cy="295247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10465728">
            <a:off x="10810554" y="5572423"/>
            <a:ext cx="1794607" cy="43519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79776" y="1028700"/>
            <a:ext cx="18455956" cy="9258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41082" y="282000"/>
            <a:ext cx="13814240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Suez One"/>
              </a:rPr>
              <a:t>Israel Military Spending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612415" y="7067209"/>
            <a:ext cx="4344081" cy="0"/>
          </a:xfrm>
          <a:prstGeom prst="line">
            <a:avLst/>
          </a:prstGeom>
          <a:ln cap="rnd" w="38100">
            <a:solidFill>
              <a:srgbClr val="FF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651762" y="2336927"/>
            <a:ext cx="3603461" cy="261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468">
                <a:solidFill>
                  <a:srgbClr val="000000"/>
                </a:solidFill>
                <a:latin typeface="IBM Plex Sans"/>
              </a:rPr>
              <a:t>In the first early years of Israel, they been through many wars, which meant a large percent of the GDP went towards military expenditures.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true" rot="2146394">
            <a:off x="1609746" y="4394095"/>
            <a:ext cx="2468686" cy="5986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09128" y="3646506"/>
            <a:ext cx="1633390" cy="507459"/>
            <a:chOff x="0" y="0"/>
            <a:chExt cx="6372291" cy="1979732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72291" cy="1979731"/>
            </a:xfrm>
            <a:custGeom>
              <a:avLst/>
              <a:gdLst/>
              <a:ahLst/>
              <a:cxnLst/>
              <a:rect r="r" b="b" t="t" l="l"/>
              <a:pathLst>
                <a:path h="1979731" w="6372291">
                  <a:moveTo>
                    <a:pt x="0" y="0"/>
                  </a:moveTo>
                  <a:lnTo>
                    <a:pt x="0" y="1979731"/>
                  </a:lnTo>
                  <a:lnTo>
                    <a:pt x="6372291" y="1979731"/>
                  </a:lnTo>
                  <a:lnTo>
                    <a:pt x="6372291" y="0"/>
                  </a:lnTo>
                  <a:lnTo>
                    <a:pt x="0" y="0"/>
                  </a:lnTo>
                  <a:close/>
                  <a:moveTo>
                    <a:pt x="6311331" y="1918771"/>
                  </a:moveTo>
                  <a:lnTo>
                    <a:pt x="59690" y="1918771"/>
                  </a:lnTo>
                  <a:lnTo>
                    <a:pt x="59690" y="59690"/>
                  </a:lnTo>
                  <a:lnTo>
                    <a:pt x="6311331" y="59690"/>
                  </a:lnTo>
                  <a:lnTo>
                    <a:pt x="6311331" y="1918771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12005" y="3691008"/>
            <a:ext cx="1627637" cy="38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000000"/>
                </a:solidFill>
                <a:latin typeface="IBM Plex Sans"/>
              </a:rPr>
              <a:t>Six Day war</a:t>
            </a:r>
          </a:p>
        </p:txBody>
      </p:sp>
      <p:sp>
        <p:nvSpPr>
          <p:cNvPr name="AutoShape 10" id="10"/>
          <p:cNvSpPr/>
          <p:nvPr/>
        </p:nvSpPr>
        <p:spPr>
          <a:xfrm rot="5400000">
            <a:off x="3086352" y="5865563"/>
            <a:ext cx="4344081" cy="0"/>
          </a:xfrm>
          <a:prstGeom prst="line">
            <a:avLst/>
          </a:prstGeom>
          <a:ln cap="rnd" w="38100">
            <a:solidFill>
              <a:srgbClr val="FF0000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true" rot="926370">
            <a:off x="2707733" y="2907079"/>
            <a:ext cx="2687707" cy="651769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269129" y="2805181"/>
            <a:ext cx="2400343" cy="476301"/>
            <a:chOff x="0" y="0"/>
            <a:chExt cx="9976950" cy="1979732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9976950" cy="1979731"/>
            </a:xfrm>
            <a:custGeom>
              <a:avLst/>
              <a:gdLst/>
              <a:ahLst/>
              <a:cxnLst/>
              <a:rect r="r" b="b" t="t" l="l"/>
              <a:pathLst>
                <a:path h="1979731" w="9976950">
                  <a:moveTo>
                    <a:pt x="0" y="0"/>
                  </a:moveTo>
                  <a:lnTo>
                    <a:pt x="0" y="1979731"/>
                  </a:lnTo>
                  <a:lnTo>
                    <a:pt x="9976950" y="1979731"/>
                  </a:lnTo>
                  <a:lnTo>
                    <a:pt x="9976950" y="0"/>
                  </a:lnTo>
                  <a:lnTo>
                    <a:pt x="0" y="0"/>
                  </a:lnTo>
                  <a:close/>
                  <a:moveTo>
                    <a:pt x="9915989" y="1918771"/>
                  </a:moveTo>
                  <a:lnTo>
                    <a:pt x="59690" y="1918771"/>
                  </a:lnTo>
                  <a:lnTo>
                    <a:pt x="59690" y="59690"/>
                  </a:lnTo>
                  <a:lnTo>
                    <a:pt x="9915990" y="59690"/>
                  </a:lnTo>
                  <a:lnTo>
                    <a:pt x="9915990" y="1918771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20710" y="2834105"/>
            <a:ext cx="2097181" cy="38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000000"/>
                </a:solidFill>
                <a:latin typeface="IBM Plex Sans"/>
              </a:rPr>
              <a:t>Yom Kippur war</a:t>
            </a:r>
          </a:p>
        </p:txBody>
      </p:sp>
      <p:sp>
        <p:nvSpPr>
          <p:cNvPr name="AutoShape 15" id="15"/>
          <p:cNvSpPr/>
          <p:nvPr/>
        </p:nvSpPr>
        <p:spPr>
          <a:xfrm rot="5400000">
            <a:off x="6971959" y="7210356"/>
            <a:ext cx="4344081" cy="0"/>
          </a:xfrm>
          <a:prstGeom prst="line">
            <a:avLst/>
          </a:prstGeom>
          <a:ln cap="rnd" w="38100">
            <a:solidFill>
              <a:srgbClr val="FF0000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true" rot="1690456">
            <a:off x="7179473" y="4042553"/>
            <a:ext cx="2186100" cy="530129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6370275" y="3132225"/>
            <a:ext cx="2023250" cy="520040"/>
            <a:chOff x="0" y="0"/>
            <a:chExt cx="5771936" cy="1483572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5771936" cy="1483572"/>
            </a:xfrm>
            <a:custGeom>
              <a:avLst/>
              <a:gdLst/>
              <a:ahLst/>
              <a:cxnLst/>
              <a:rect r="r" b="b" t="t" l="l"/>
              <a:pathLst>
                <a:path h="1483572" w="5771936">
                  <a:moveTo>
                    <a:pt x="0" y="0"/>
                  </a:moveTo>
                  <a:lnTo>
                    <a:pt x="0" y="1483572"/>
                  </a:lnTo>
                  <a:lnTo>
                    <a:pt x="5771936" y="1483572"/>
                  </a:lnTo>
                  <a:lnTo>
                    <a:pt x="5771936" y="0"/>
                  </a:lnTo>
                  <a:lnTo>
                    <a:pt x="0" y="0"/>
                  </a:lnTo>
                  <a:close/>
                  <a:moveTo>
                    <a:pt x="5710976" y="1422612"/>
                  </a:moveTo>
                  <a:lnTo>
                    <a:pt x="59690" y="1422612"/>
                  </a:lnTo>
                  <a:lnTo>
                    <a:pt x="59690" y="59690"/>
                  </a:lnTo>
                  <a:lnTo>
                    <a:pt x="5710976" y="59690"/>
                  </a:lnTo>
                  <a:lnTo>
                    <a:pt x="5710976" y="1422612"/>
                  </a:ln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491277" y="3183018"/>
            <a:ext cx="1781246" cy="38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000000"/>
                </a:solidFill>
                <a:latin typeface="IBM Plex Sans"/>
              </a:rPr>
              <a:t>The Gulf war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385" r="0" b="3385"/>
          <a:stretch>
            <a:fillRect/>
          </a:stretch>
        </p:blipFill>
        <p:spPr>
          <a:xfrm flipH="false" flipV="false" rot="0">
            <a:off x="-1908691" y="1630222"/>
            <a:ext cx="22105382" cy="87822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17198">
            <a:off x="7636048" y="4547449"/>
            <a:ext cx="1652535" cy="4007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481414">
            <a:off x="2267759" y="3565764"/>
            <a:ext cx="1234082" cy="29926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49151" y="506436"/>
            <a:ext cx="12089289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Suez One"/>
              </a:rPr>
              <a:t>Bonus Data: Population growth ISR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8175" y="3089077"/>
            <a:ext cx="3624527" cy="42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IBM Plex Sans"/>
              </a:rPr>
              <a:t>1961 Marrocan Migration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86471" y="4060004"/>
            <a:ext cx="3071812" cy="42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IBM Plex Sans"/>
              </a:rPr>
              <a:t>1990 USSR Migration 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6336" y="1848655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9134" y="4031665"/>
            <a:ext cx="6288866" cy="635239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424072" y="4302669"/>
            <a:ext cx="7615424" cy="2728317"/>
            <a:chOff x="0" y="0"/>
            <a:chExt cx="10153899" cy="363775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471653" y="660772"/>
              <a:ext cx="682246" cy="724393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2227703" y="-38100"/>
              <a:ext cx="7243950" cy="3675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Sadly, least developed/smaller countries are more sensitive to changes.</a:t>
              </a:r>
            </a:p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As shown in the graphs, this is highly accurate  when talking about </a:t>
              </a:r>
            </a:p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Africa and Asia.</a:t>
              </a:r>
            </a:p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We've discovered many wars and genocides that are less familiar.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71"/>
              <a:ext cx="2092631" cy="188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863"/>
                </a:lnSpc>
              </a:pPr>
              <a:r>
                <a:rPr lang="en-US" sz="8473">
                  <a:solidFill>
                    <a:srgbClr val="ABC4FF"/>
                  </a:solidFill>
                  <a:latin typeface="Solway Bold"/>
                </a:rPr>
                <a:t>02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76325"/>
            <a:ext cx="6781935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uez One Bold"/>
              </a:rPr>
              <a:t>CONCLUSIONS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15962" y="2152968"/>
            <a:ext cx="7594673" cy="1534452"/>
            <a:chOff x="0" y="0"/>
            <a:chExt cx="10126231" cy="204593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227703" y="-38100"/>
              <a:ext cx="7243950" cy="2084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2"/>
                </a:lnSpc>
              </a:pPr>
              <a:r>
                <a:rPr lang="en-US" sz="2258">
                  <a:solidFill>
                    <a:srgbClr val="000000"/>
                  </a:solidFill>
                  <a:latin typeface="IBM Plex Sans"/>
                </a:rPr>
                <a:t>Most significant events do stand out in the graphs, and tell about the rise and fall of countries in term of finance and population.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1"/>
              <a:ext cx="2092631" cy="188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863"/>
                </a:lnSpc>
              </a:pPr>
              <a:r>
                <a:rPr lang="en-US" sz="8473">
                  <a:solidFill>
                    <a:srgbClr val="ABC4FF"/>
                  </a:solidFill>
                  <a:latin typeface="Solway Bold"/>
                </a:rPr>
                <a:t>01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443984" y="660772"/>
              <a:ext cx="682246" cy="724393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68853" y="8335574"/>
            <a:ext cx="511685" cy="54329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188023" y="7800025"/>
            <a:ext cx="1569474" cy="145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3"/>
              </a:lnSpc>
            </a:pPr>
            <a:r>
              <a:rPr lang="en-US" sz="8473">
                <a:solidFill>
                  <a:srgbClr val="ABC4FF"/>
                </a:solidFill>
                <a:latin typeface="Solway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41734" y="7801896"/>
            <a:ext cx="6257399" cy="157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We've seen that revolution / collapsion does in fact impact a country's GDP. </a:t>
            </a:r>
          </a:p>
          <a:p>
            <a:pPr>
              <a:lnSpc>
                <a:spcPts val="3162"/>
              </a:lnSpc>
            </a:pPr>
            <a:r>
              <a:rPr lang="en-US" sz="2258">
                <a:solidFill>
                  <a:srgbClr val="000000"/>
                </a:solidFill>
                <a:latin typeface="IBM Plex Sans"/>
              </a:rPr>
              <a:t>i.e USSR collapse, Lybia post Muammar Gaddafi</a:t>
            </a:r>
          </a:p>
          <a:p>
            <a:pPr>
              <a:lnSpc>
                <a:spcPts val="3162"/>
              </a:lnSpc>
            </a:pP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95032" y="1099677"/>
            <a:ext cx="9464268" cy="808764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145533" y="6555862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45533" y="3739070"/>
            <a:ext cx="5978883" cy="264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13"/>
              </a:lnSpc>
            </a:pPr>
            <a:r>
              <a:rPr lang="en-US" sz="7652">
                <a:solidFill>
                  <a:srgbClr val="000000"/>
                </a:solidFill>
                <a:latin typeface="Suez One Bold"/>
              </a:rPr>
              <a:t>Thanks for</a:t>
            </a:r>
          </a:p>
          <a:p>
            <a:pPr>
              <a:lnSpc>
                <a:spcPts val="10573"/>
              </a:lnSpc>
            </a:pPr>
            <a:r>
              <a:rPr lang="en-US" sz="7552">
                <a:solidFill>
                  <a:srgbClr val="000000"/>
                </a:solidFill>
                <a:latin typeface="Suez One Bold"/>
              </a:rPr>
              <a:t>Watching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145533" y="3683513"/>
            <a:ext cx="5155449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45533" y="8466139"/>
            <a:ext cx="4899063" cy="79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28"/>
              </a:lnSpc>
            </a:pPr>
            <a:r>
              <a:rPr lang="en-US" sz="4663">
                <a:solidFill>
                  <a:srgbClr val="000000"/>
                </a:solidFill>
                <a:latin typeface="Suez One Bold"/>
              </a:rPr>
              <a:t>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9443" y="574214"/>
            <a:ext cx="234636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 Bold"/>
              </a:rPr>
              <a:t>E.T.Z Predictions 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5121" y="533113"/>
            <a:ext cx="495587" cy="49558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23257" y="533113"/>
            <a:ext cx="495587" cy="495587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1145533" y="9210675"/>
            <a:ext cx="4744917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622" t="0" r="4811" b="38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5005" y="1620899"/>
            <a:ext cx="2128320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09650" y="4598777"/>
            <a:ext cx="1381156" cy="1381156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7845" y="4598777"/>
            <a:ext cx="1244767" cy="138115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09650" y="2118861"/>
            <a:ext cx="1381156" cy="1381156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7845" y="2118861"/>
            <a:ext cx="1244767" cy="1381156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37263" y="3870829"/>
            <a:ext cx="5929932" cy="592993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8429" r="-18429" t="0" b="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67691" y="6343753"/>
            <a:ext cx="4269572" cy="4114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5005" y="732628"/>
            <a:ext cx="2128320" cy="81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8"/>
              </a:lnSpc>
            </a:pPr>
            <a:r>
              <a:rPr lang="en-US" sz="5704">
                <a:solidFill>
                  <a:srgbClr val="000000"/>
                </a:solidFill>
                <a:latin typeface="Solway Bold"/>
              </a:rPr>
              <a:t>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5679" y="2488431"/>
            <a:ext cx="5893030" cy="185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We noticed some countries have a lot of missing data, although the data is found in the databases.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After EDA we realized that different databases write the country names differently, see Ex.1.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95679" y="2061711"/>
            <a:ext cx="362078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ABC4FF"/>
                </a:solidFill>
                <a:latin typeface="Solway Bold"/>
              </a:rPr>
              <a:t>Country names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95679" y="4968348"/>
            <a:ext cx="5893030" cy="148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We've noticed there is too much missing data, hence </a:t>
            </a:r>
            <a:r>
              <a:rPr lang="en-US" sz="2100">
                <a:solidFill>
                  <a:srgbClr val="000000"/>
                </a:solidFill>
                <a:latin typeface="Arimo"/>
              </a:rPr>
              <a:t>we decided to use </a:t>
            </a:r>
            <a:r>
              <a:rPr lang="en-US" sz="2100">
                <a:solidFill>
                  <a:srgbClr val="000000"/>
                </a:solidFill>
                <a:latin typeface="Arimo Bold"/>
              </a:rPr>
              <a:t>linear regression</a:t>
            </a:r>
            <a:r>
              <a:rPr lang="en-US" sz="2100">
                <a:solidFill>
                  <a:srgbClr val="000000"/>
                </a:solidFill>
                <a:latin typeface="Arimo"/>
              </a:rPr>
              <a:t> to complete the missing values.</a:t>
            </a: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695679" y="4541627"/>
            <a:ext cx="347477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ABC4FF"/>
                </a:solidFill>
                <a:latin typeface="Solway Bold"/>
              </a:rPr>
              <a:t>Missing Values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00909" y="9706610"/>
            <a:ext cx="8026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Ex.1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56369" y="1946567"/>
            <a:ext cx="7810364" cy="166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u="none" sz="2400">
                <a:solidFill>
                  <a:srgbClr val="000000"/>
                </a:solidFill>
                <a:latin typeface="IBM Plex Sans"/>
              </a:rPr>
              <a:t>The data is distributed between the 2 CSV's: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u="none" sz="2400">
                <a:solidFill>
                  <a:srgbClr val="000000"/>
                </a:solidFill>
                <a:latin typeface="IBM Plex Sans Bold"/>
              </a:rPr>
              <a:t>df_scrape</a:t>
            </a:r>
            <a:r>
              <a:rPr lang="en-US" u="none" sz="2400">
                <a:solidFill>
                  <a:srgbClr val="000000"/>
                </a:solidFill>
                <a:latin typeface="IBM Plex Sans"/>
              </a:rPr>
              <a:t>: Cols: 20 X Rows: 1637 = 38,740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u="none" sz="2400">
                <a:solidFill>
                  <a:srgbClr val="000000"/>
                </a:solidFill>
                <a:latin typeface="IBM Plex Sans Bold"/>
              </a:rPr>
              <a:t>df_Full_DataBase</a:t>
            </a:r>
            <a:r>
              <a:rPr lang="en-US" u="none" sz="2400">
                <a:solidFill>
                  <a:srgbClr val="000000"/>
                </a:solidFill>
                <a:latin typeface="IBM Plex Sans"/>
              </a:rPr>
              <a:t>: Cols: 16 X Rows: 10432 = 166,912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u="none" sz="2400">
                <a:solidFill>
                  <a:srgbClr val="000000"/>
                </a:solidFill>
                <a:latin typeface="IBM Plex Sans Bold"/>
              </a:rPr>
              <a:t>Total data points: 205,652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5063"/>
            <a:ext cx="15179678" cy="81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8"/>
              </a:lnSpc>
              <a:spcBef>
                <a:spcPct val="0"/>
              </a:spcBef>
            </a:pPr>
            <a:r>
              <a:rPr lang="en-US" u="none" sz="5704">
                <a:solidFill>
                  <a:srgbClr val="000000"/>
                </a:solidFill>
                <a:latin typeface="Suez One Bold"/>
              </a:rPr>
              <a:t>HOW HAVE WE DEALT WITH OUTLIERS?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431778" y="990600"/>
            <a:ext cx="14395290" cy="0"/>
          </a:xfrm>
          <a:prstGeom prst="line">
            <a:avLst/>
          </a:prstGeom>
          <a:ln cap="rnd" w="47625">
            <a:solidFill>
              <a:srgbClr val="ABC4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47820" y="4916853"/>
            <a:ext cx="1061337" cy="51523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978205" y="4916853"/>
            <a:ext cx="1101966" cy="53701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10220" y="4916853"/>
            <a:ext cx="1633721" cy="50709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719965" y="5333352"/>
            <a:ext cx="6346158" cy="473581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5641929"/>
            <a:ext cx="5318428" cy="442723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21301" y="7778732"/>
            <a:ext cx="9525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860652" y="3540298"/>
            <a:ext cx="1337072" cy="63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780">
                <a:solidFill>
                  <a:srgbClr val="000000"/>
                </a:solidFill>
                <a:latin typeface="IBM Plex Sans"/>
              </a:rPr>
              <a:t>tuvalu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53145" y="3540298"/>
            <a:ext cx="1250685" cy="63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780">
                <a:solidFill>
                  <a:srgbClr val="000000"/>
                </a:solidFill>
                <a:latin typeface="IBM Plex Sans"/>
              </a:rPr>
              <a:t>nauru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9850" y="3514763"/>
            <a:ext cx="1194461" cy="63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780">
                <a:solidFill>
                  <a:srgbClr val="000000"/>
                </a:solidFill>
                <a:latin typeface="IBM Plex Sans"/>
              </a:rPr>
              <a:t>palau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1332" y="7544777"/>
            <a:ext cx="420820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IBM Plex Sans"/>
              </a:rPr>
              <a:t>100K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74955" y="8008122"/>
            <a:ext cx="420820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IBM Plex Sans"/>
              </a:rPr>
              <a:t>100K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91834" y="1336749"/>
            <a:ext cx="8459660" cy="86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3"/>
              </a:lnSpc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We found out about a few outlier countries by viewing anomalies when plotting graphs.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1834" y="3929861"/>
            <a:ext cx="8459660" cy="130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3"/>
              </a:lnSpc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In conclusion, we have decided to delete all the countries with population under 100k, and thus we have dealt with a major amount of data anomalies.</a:t>
            </a:r>
            <a:r>
              <a:rPr lang="en-US" sz="2495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60622" y="2685860"/>
            <a:ext cx="901459" cy="901459"/>
            <a:chOff x="0" y="0"/>
            <a:chExt cx="1913890" cy="191389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5131" y="2685860"/>
            <a:ext cx="812440" cy="901459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91834" y="2679322"/>
            <a:ext cx="8459660" cy="86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3"/>
              </a:lnSpc>
            </a:pPr>
            <a:r>
              <a:rPr lang="en-US" sz="2495">
                <a:solidFill>
                  <a:srgbClr val="000000"/>
                </a:solidFill>
                <a:latin typeface="IBM Plex Sans"/>
              </a:rPr>
              <a:t>Afterwards, we realized that many countries with population under 100k have missing/not much/false data.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60622" y="1343287"/>
            <a:ext cx="901459" cy="901459"/>
            <a:chOff x="0" y="0"/>
            <a:chExt cx="1913890" cy="191389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5131" y="1343287"/>
            <a:ext cx="812440" cy="901459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760622" y="4157064"/>
            <a:ext cx="901459" cy="901459"/>
            <a:chOff x="0" y="0"/>
            <a:chExt cx="1913890" cy="191389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C4FF"/>
            </a:solidFill>
          </p:spPr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5131" y="4157064"/>
            <a:ext cx="812440" cy="9014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622" t="0" r="4811" b="38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DAE2czCWjnM</dc:identifier>
  <dcterms:modified xsi:type="dcterms:W3CDTF">2011-08-01T06:04:30Z</dcterms:modified>
  <cp:revision>1</cp:revision>
  <dc:title>ETZ Bro's</dc:title>
</cp:coreProperties>
</file>